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5.jpg" ContentType="image/jpg"/>
  <Override PartName="/ppt/media/image36.jpg" ContentType="image/jpg"/>
  <Override PartName="/ppt/media/image44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67" r:id="rId2"/>
    <p:sldId id="342" r:id="rId3"/>
    <p:sldId id="315" r:id="rId4"/>
    <p:sldId id="316" r:id="rId5"/>
    <p:sldId id="355" r:id="rId6"/>
    <p:sldId id="317" r:id="rId7"/>
    <p:sldId id="368" r:id="rId8"/>
    <p:sldId id="354" r:id="rId9"/>
    <p:sldId id="318" r:id="rId10"/>
    <p:sldId id="343" r:id="rId11"/>
    <p:sldId id="357" r:id="rId12"/>
    <p:sldId id="344" r:id="rId13"/>
    <p:sldId id="351" r:id="rId14"/>
    <p:sldId id="345" r:id="rId15"/>
    <p:sldId id="346" r:id="rId16"/>
    <p:sldId id="365" r:id="rId17"/>
    <p:sldId id="366" r:id="rId18"/>
    <p:sldId id="347" r:id="rId19"/>
    <p:sldId id="348" r:id="rId20"/>
    <p:sldId id="349" r:id="rId21"/>
    <p:sldId id="350" r:id="rId22"/>
    <p:sldId id="321" r:id="rId23"/>
    <p:sldId id="364" r:id="rId24"/>
    <p:sldId id="319" r:id="rId25"/>
    <p:sldId id="320" r:id="rId26"/>
    <p:sldId id="352" r:id="rId27"/>
    <p:sldId id="322" r:id="rId28"/>
    <p:sldId id="323" r:id="rId29"/>
    <p:sldId id="269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80" r:id="rId38"/>
    <p:sldId id="282" r:id="rId39"/>
    <p:sldId id="285" r:id="rId40"/>
    <p:sldId id="286" r:id="rId41"/>
    <p:sldId id="292" r:id="rId42"/>
    <p:sldId id="296" r:id="rId43"/>
    <p:sldId id="297" r:id="rId44"/>
    <p:sldId id="298" r:id="rId45"/>
    <p:sldId id="299" r:id="rId46"/>
    <p:sldId id="300" r:id="rId47"/>
    <p:sldId id="301" r:id="rId48"/>
    <p:sldId id="327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4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C35B7-1231-4177-8087-0900CF921834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B100-00BA-4143-A7F0-FCFBDF742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7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062A-F466-4D5D-98ED-E371B4BC42A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B100-00BA-4143-A7F0-FCFBDF74263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68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076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49" y="1582178"/>
            <a:ext cx="3863340" cy="429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82233" y="1583451"/>
            <a:ext cx="2692400" cy="429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8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hyperlink" Target="http://www.centeroko.ru/pisa18/pisa2018_pu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.prosv.ru/f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1" y="2956999"/>
            <a:ext cx="2492614" cy="1347805"/>
          </a:xfrm>
          <a:prstGeom prst="rect">
            <a:avLst/>
          </a:prstGeom>
        </p:spPr>
        <p:txBody>
          <a:bodyPr vert="horz" wrap="square" lIns="0" tIns="52070" rIns="0" bIns="0" rtlCol="0">
            <a:spAutoFit/>
          </a:bodyPr>
          <a:lstStyle/>
          <a:p>
            <a:pPr marL="6350" marR="2540" algn="ctr">
              <a:lnSpc>
                <a:spcPts val="3050"/>
              </a:lnSpc>
              <a:spcBef>
                <a:spcPts val="410"/>
              </a:spcBef>
            </a:pPr>
            <a:r>
              <a:rPr lang="ru-RU" sz="2801" b="1" spc="-240" dirty="0">
                <a:solidFill>
                  <a:srgbClr val="FFFFFF"/>
                </a:solidFill>
                <a:latin typeface="Arial"/>
                <a:cs typeface="Arial"/>
              </a:rPr>
              <a:t>Ольга </a:t>
            </a:r>
          </a:p>
          <a:p>
            <a:pPr marL="6350" marR="2540" algn="ctr">
              <a:lnSpc>
                <a:spcPts val="3050"/>
              </a:lnSpc>
              <a:spcBef>
                <a:spcPts val="410"/>
              </a:spcBef>
            </a:pPr>
            <a:r>
              <a:rPr lang="ru-RU" sz="2801" b="1" spc="-240" dirty="0">
                <a:solidFill>
                  <a:srgbClr val="FFFFFF"/>
                </a:solidFill>
                <a:latin typeface="Arial"/>
                <a:cs typeface="Arial"/>
              </a:rPr>
              <a:t>Николаевна </a:t>
            </a:r>
          </a:p>
          <a:p>
            <a:pPr marL="6350" marR="2540" algn="ctr">
              <a:lnSpc>
                <a:spcPts val="3050"/>
              </a:lnSpc>
              <a:spcBef>
                <a:spcPts val="410"/>
              </a:spcBef>
            </a:pPr>
            <a:r>
              <a:rPr lang="ru-RU" sz="2801" b="1" spc="-240" dirty="0">
                <a:solidFill>
                  <a:srgbClr val="FFFFFF"/>
                </a:solidFill>
                <a:latin typeface="Arial"/>
                <a:cs typeface="Arial"/>
              </a:rPr>
              <a:t>Крылова</a:t>
            </a:r>
            <a:endParaRPr sz="280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5666" y="1105584"/>
            <a:ext cx="1611630" cy="1842380"/>
          </a:xfrm>
          <a:custGeom>
            <a:avLst/>
            <a:gdLst/>
            <a:ahLst/>
            <a:cxnLst/>
            <a:rect l="l" t="t" r="r" b="b"/>
            <a:pathLst>
              <a:path w="3223260" h="3238500">
                <a:moveTo>
                  <a:pt x="2073153" y="0"/>
                </a:moveTo>
                <a:lnTo>
                  <a:pt x="2022057" y="1263"/>
                </a:lnTo>
                <a:lnTo>
                  <a:pt x="1970976" y="3931"/>
                </a:lnTo>
                <a:lnTo>
                  <a:pt x="1919945" y="7961"/>
                </a:lnTo>
                <a:lnTo>
                  <a:pt x="1869001" y="13309"/>
                </a:lnTo>
                <a:lnTo>
                  <a:pt x="1818178" y="19928"/>
                </a:lnTo>
                <a:lnTo>
                  <a:pt x="1767516" y="27777"/>
                </a:lnTo>
                <a:lnTo>
                  <a:pt x="1717047" y="36810"/>
                </a:lnTo>
                <a:lnTo>
                  <a:pt x="1666807" y="46984"/>
                </a:lnTo>
                <a:lnTo>
                  <a:pt x="1616834" y="58256"/>
                </a:lnTo>
                <a:lnTo>
                  <a:pt x="1567163" y="70578"/>
                </a:lnTo>
                <a:lnTo>
                  <a:pt x="1517829" y="83912"/>
                </a:lnTo>
                <a:lnTo>
                  <a:pt x="1468869" y="98207"/>
                </a:lnTo>
                <a:lnTo>
                  <a:pt x="1422292" y="112614"/>
                </a:lnTo>
                <a:lnTo>
                  <a:pt x="1375984" y="127828"/>
                </a:lnTo>
                <a:lnTo>
                  <a:pt x="1329935" y="143804"/>
                </a:lnTo>
                <a:lnTo>
                  <a:pt x="1284136" y="160496"/>
                </a:lnTo>
                <a:lnTo>
                  <a:pt x="1238575" y="177858"/>
                </a:lnTo>
                <a:lnTo>
                  <a:pt x="1193241" y="195844"/>
                </a:lnTo>
                <a:lnTo>
                  <a:pt x="1148126" y="214406"/>
                </a:lnTo>
                <a:lnTo>
                  <a:pt x="1103217" y="233503"/>
                </a:lnTo>
                <a:lnTo>
                  <a:pt x="1058504" y="253083"/>
                </a:lnTo>
                <a:lnTo>
                  <a:pt x="1013978" y="273103"/>
                </a:lnTo>
                <a:lnTo>
                  <a:pt x="969627" y="293516"/>
                </a:lnTo>
                <a:lnTo>
                  <a:pt x="873446" y="338866"/>
                </a:lnTo>
                <a:lnTo>
                  <a:pt x="777551" y="385237"/>
                </a:lnTo>
                <a:lnTo>
                  <a:pt x="729863" y="408981"/>
                </a:lnTo>
                <a:lnTo>
                  <a:pt x="682430" y="433190"/>
                </a:lnTo>
                <a:lnTo>
                  <a:pt x="635313" y="457935"/>
                </a:lnTo>
                <a:lnTo>
                  <a:pt x="588575" y="483284"/>
                </a:lnTo>
                <a:lnTo>
                  <a:pt x="542273" y="509310"/>
                </a:lnTo>
                <a:lnTo>
                  <a:pt x="496472" y="536079"/>
                </a:lnTo>
                <a:lnTo>
                  <a:pt x="451175" y="564111"/>
                </a:lnTo>
                <a:lnTo>
                  <a:pt x="407130" y="593675"/>
                </a:lnTo>
                <a:lnTo>
                  <a:pt x="364535" y="624920"/>
                </a:lnTo>
                <a:lnTo>
                  <a:pt x="323592" y="657989"/>
                </a:lnTo>
                <a:lnTo>
                  <a:pt x="284500" y="693032"/>
                </a:lnTo>
                <a:lnTo>
                  <a:pt x="247459" y="730191"/>
                </a:lnTo>
                <a:lnTo>
                  <a:pt x="212671" y="769613"/>
                </a:lnTo>
                <a:lnTo>
                  <a:pt x="180334" y="811443"/>
                </a:lnTo>
                <a:lnTo>
                  <a:pt x="150648" y="855830"/>
                </a:lnTo>
                <a:lnTo>
                  <a:pt x="124931" y="899942"/>
                </a:lnTo>
                <a:lnTo>
                  <a:pt x="101671" y="945387"/>
                </a:lnTo>
                <a:lnTo>
                  <a:pt x="80850" y="992022"/>
                </a:lnTo>
                <a:lnTo>
                  <a:pt x="62449" y="1039700"/>
                </a:lnTo>
                <a:lnTo>
                  <a:pt x="46451" y="1088279"/>
                </a:lnTo>
                <a:lnTo>
                  <a:pt x="32835" y="1137612"/>
                </a:lnTo>
                <a:lnTo>
                  <a:pt x="21583" y="1187556"/>
                </a:lnTo>
                <a:lnTo>
                  <a:pt x="12677" y="1237965"/>
                </a:lnTo>
                <a:lnTo>
                  <a:pt x="6095" y="1288695"/>
                </a:lnTo>
                <a:lnTo>
                  <a:pt x="1593" y="1345539"/>
                </a:lnTo>
                <a:lnTo>
                  <a:pt x="0" y="1402105"/>
                </a:lnTo>
                <a:lnTo>
                  <a:pt x="946" y="1458294"/>
                </a:lnTo>
                <a:lnTo>
                  <a:pt x="4066" y="1514007"/>
                </a:lnTo>
                <a:lnTo>
                  <a:pt x="9568" y="1564181"/>
                </a:lnTo>
                <a:lnTo>
                  <a:pt x="16864" y="1613927"/>
                </a:lnTo>
                <a:lnTo>
                  <a:pt x="25883" y="1663242"/>
                </a:lnTo>
                <a:lnTo>
                  <a:pt x="36554" y="1712127"/>
                </a:lnTo>
                <a:lnTo>
                  <a:pt x="48806" y="1760580"/>
                </a:lnTo>
                <a:lnTo>
                  <a:pt x="62566" y="1808600"/>
                </a:lnTo>
                <a:lnTo>
                  <a:pt x="77767" y="1856187"/>
                </a:lnTo>
                <a:lnTo>
                  <a:pt x="94334" y="1903340"/>
                </a:lnTo>
                <a:lnTo>
                  <a:pt x="112198" y="1950057"/>
                </a:lnTo>
                <a:lnTo>
                  <a:pt x="131290" y="1996337"/>
                </a:lnTo>
                <a:lnTo>
                  <a:pt x="151533" y="2042180"/>
                </a:lnTo>
                <a:lnTo>
                  <a:pt x="172862" y="2087585"/>
                </a:lnTo>
                <a:lnTo>
                  <a:pt x="195204" y="2132549"/>
                </a:lnTo>
                <a:lnTo>
                  <a:pt x="218485" y="2177074"/>
                </a:lnTo>
                <a:lnTo>
                  <a:pt x="242638" y="2221158"/>
                </a:lnTo>
                <a:lnTo>
                  <a:pt x="267591" y="2264801"/>
                </a:lnTo>
                <a:lnTo>
                  <a:pt x="293272" y="2308000"/>
                </a:lnTo>
                <a:lnTo>
                  <a:pt x="319612" y="2350754"/>
                </a:lnTo>
                <a:lnTo>
                  <a:pt x="346536" y="2393064"/>
                </a:lnTo>
                <a:lnTo>
                  <a:pt x="373976" y="2434927"/>
                </a:lnTo>
                <a:lnTo>
                  <a:pt x="401486" y="2475532"/>
                </a:lnTo>
                <a:lnTo>
                  <a:pt x="429693" y="2515707"/>
                </a:lnTo>
                <a:lnTo>
                  <a:pt x="458612" y="2555402"/>
                </a:lnTo>
                <a:lnTo>
                  <a:pt x="488261" y="2594569"/>
                </a:lnTo>
                <a:lnTo>
                  <a:pt x="518659" y="2633154"/>
                </a:lnTo>
                <a:lnTo>
                  <a:pt x="549817" y="2671109"/>
                </a:lnTo>
                <a:lnTo>
                  <a:pt x="581756" y="2708382"/>
                </a:lnTo>
                <a:lnTo>
                  <a:pt x="614492" y="2744924"/>
                </a:lnTo>
                <a:lnTo>
                  <a:pt x="648041" y="2780682"/>
                </a:lnTo>
                <a:lnTo>
                  <a:pt x="682419" y="2815609"/>
                </a:lnTo>
                <a:lnTo>
                  <a:pt x="717643" y="2849651"/>
                </a:lnTo>
                <a:lnTo>
                  <a:pt x="753732" y="2882759"/>
                </a:lnTo>
                <a:lnTo>
                  <a:pt x="790699" y="2914882"/>
                </a:lnTo>
                <a:lnTo>
                  <a:pt x="828563" y="2945970"/>
                </a:lnTo>
                <a:lnTo>
                  <a:pt x="867340" y="2975973"/>
                </a:lnTo>
                <a:lnTo>
                  <a:pt x="907045" y="3004839"/>
                </a:lnTo>
                <a:lnTo>
                  <a:pt x="947698" y="3032517"/>
                </a:lnTo>
                <a:lnTo>
                  <a:pt x="989312" y="3058960"/>
                </a:lnTo>
                <a:lnTo>
                  <a:pt x="1030648" y="3083877"/>
                </a:lnTo>
                <a:lnTo>
                  <a:pt x="1073136" y="3108142"/>
                </a:lnTo>
                <a:lnTo>
                  <a:pt x="1116664" y="3131379"/>
                </a:lnTo>
                <a:lnTo>
                  <a:pt x="1161120" y="3153206"/>
                </a:lnTo>
                <a:lnTo>
                  <a:pt x="1206395" y="3173248"/>
                </a:lnTo>
                <a:lnTo>
                  <a:pt x="1252377" y="3191123"/>
                </a:lnTo>
                <a:lnTo>
                  <a:pt x="1298956" y="3206456"/>
                </a:lnTo>
                <a:lnTo>
                  <a:pt x="1346017" y="3218863"/>
                </a:lnTo>
                <a:lnTo>
                  <a:pt x="1393451" y="3227969"/>
                </a:lnTo>
                <a:lnTo>
                  <a:pt x="1440975" y="3233941"/>
                </a:lnTo>
                <a:lnTo>
                  <a:pt x="1488733" y="3237279"/>
                </a:lnTo>
                <a:lnTo>
                  <a:pt x="1536602" y="3238032"/>
                </a:lnTo>
                <a:lnTo>
                  <a:pt x="1584457" y="3236245"/>
                </a:lnTo>
                <a:lnTo>
                  <a:pt x="1632170" y="3231968"/>
                </a:lnTo>
                <a:lnTo>
                  <a:pt x="1679618" y="3225248"/>
                </a:lnTo>
                <a:lnTo>
                  <a:pt x="1726672" y="3216136"/>
                </a:lnTo>
                <a:lnTo>
                  <a:pt x="1773209" y="3204677"/>
                </a:lnTo>
                <a:lnTo>
                  <a:pt x="1819102" y="3190919"/>
                </a:lnTo>
                <a:lnTo>
                  <a:pt x="1864944" y="3174861"/>
                </a:lnTo>
                <a:lnTo>
                  <a:pt x="1909978" y="3156386"/>
                </a:lnTo>
                <a:lnTo>
                  <a:pt x="1954044" y="3135560"/>
                </a:lnTo>
                <a:lnTo>
                  <a:pt x="1996982" y="3112447"/>
                </a:lnTo>
                <a:lnTo>
                  <a:pt x="2038631" y="3087117"/>
                </a:lnTo>
                <a:lnTo>
                  <a:pt x="2078831" y="3059634"/>
                </a:lnTo>
                <a:lnTo>
                  <a:pt x="2117421" y="3030067"/>
                </a:lnTo>
                <a:lnTo>
                  <a:pt x="2154242" y="2998481"/>
                </a:lnTo>
                <a:lnTo>
                  <a:pt x="2189132" y="2964944"/>
                </a:lnTo>
                <a:lnTo>
                  <a:pt x="2222566" y="2929036"/>
                </a:lnTo>
                <a:lnTo>
                  <a:pt x="2253686" y="2891506"/>
                </a:lnTo>
                <a:lnTo>
                  <a:pt x="2282767" y="2852554"/>
                </a:lnTo>
                <a:lnTo>
                  <a:pt x="2310080" y="2812370"/>
                </a:lnTo>
                <a:lnTo>
                  <a:pt x="2335902" y="2771151"/>
                </a:lnTo>
                <a:lnTo>
                  <a:pt x="2360502" y="2729094"/>
                </a:lnTo>
                <a:lnTo>
                  <a:pt x="2384155" y="2686390"/>
                </a:lnTo>
                <a:lnTo>
                  <a:pt x="2407136" y="2643237"/>
                </a:lnTo>
                <a:lnTo>
                  <a:pt x="2429717" y="2599828"/>
                </a:lnTo>
                <a:lnTo>
                  <a:pt x="2452173" y="2556357"/>
                </a:lnTo>
                <a:lnTo>
                  <a:pt x="2475739" y="2511755"/>
                </a:lnTo>
                <a:lnTo>
                  <a:pt x="2500088" y="2467632"/>
                </a:lnTo>
                <a:lnTo>
                  <a:pt x="2525143" y="2423946"/>
                </a:lnTo>
                <a:lnTo>
                  <a:pt x="2550828" y="2380645"/>
                </a:lnTo>
                <a:lnTo>
                  <a:pt x="2577063" y="2337683"/>
                </a:lnTo>
                <a:lnTo>
                  <a:pt x="2603775" y="2295011"/>
                </a:lnTo>
                <a:lnTo>
                  <a:pt x="2630886" y="2252582"/>
                </a:lnTo>
                <a:lnTo>
                  <a:pt x="2658320" y="2210347"/>
                </a:lnTo>
                <a:lnTo>
                  <a:pt x="2686000" y="2168257"/>
                </a:lnTo>
                <a:lnTo>
                  <a:pt x="2797649" y="2000393"/>
                </a:lnTo>
                <a:lnTo>
                  <a:pt x="2825412" y="1958313"/>
                </a:lnTo>
                <a:lnTo>
                  <a:pt x="2852959" y="1916088"/>
                </a:lnTo>
                <a:lnTo>
                  <a:pt x="2880219" y="1873672"/>
                </a:lnTo>
                <a:lnTo>
                  <a:pt x="2907110" y="1831018"/>
                </a:lnTo>
                <a:lnTo>
                  <a:pt x="2933559" y="1788077"/>
                </a:lnTo>
                <a:lnTo>
                  <a:pt x="2959489" y="1744800"/>
                </a:lnTo>
                <a:lnTo>
                  <a:pt x="2984823" y="1701142"/>
                </a:lnTo>
                <a:lnTo>
                  <a:pt x="3009484" y="1657051"/>
                </a:lnTo>
                <a:lnTo>
                  <a:pt x="3033395" y="1612480"/>
                </a:lnTo>
                <a:lnTo>
                  <a:pt x="3055838" y="1568531"/>
                </a:lnTo>
                <a:lnTo>
                  <a:pt x="3077303" y="1523900"/>
                </a:lnTo>
                <a:lnTo>
                  <a:pt x="3097691" y="1478638"/>
                </a:lnTo>
                <a:lnTo>
                  <a:pt x="3116907" y="1432787"/>
                </a:lnTo>
                <a:lnTo>
                  <a:pt x="3134851" y="1386395"/>
                </a:lnTo>
                <a:lnTo>
                  <a:pt x="3151426" y="1339509"/>
                </a:lnTo>
                <a:lnTo>
                  <a:pt x="3166534" y="1292175"/>
                </a:lnTo>
                <a:lnTo>
                  <a:pt x="3180078" y="1244439"/>
                </a:lnTo>
                <a:lnTo>
                  <a:pt x="3191962" y="1196350"/>
                </a:lnTo>
                <a:lnTo>
                  <a:pt x="3202084" y="1147951"/>
                </a:lnTo>
                <a:lnTo>
                  <a:pt x="3210349" y="1099291"/>
                </a:lnTo>
                <a:lnTo>
                  <a:pt x="3216658" y="1050414"/>
                </a:lnTo>
                <a:lnTo>
                  <a:pt x="3220915" y="1001369"/>
                </a:lnTo>
                <a:lnTo>
                  <a:pt x="3223021" y="952202"/>
                </a:lnTo>
                <a:lnTo>
                  <a:pt x="3222880" y="902959"/>
                </a:lnTo>
                <a:lnTo>
                  <a:pt x="3220392" y="853687"/>
                </a:lnTo>
                <a:lnTo>
                  <a:pt x="3215460" y="804430"/>
                </a:lnTo>
                <a:lnTo>
                  <a:pt x="3207988" y="755238"/>
                </a:lnTo>
                <a:lnTo>
                  <a:pt x="3197876" y="706155"/>
                </a:lnTo>
                <a:lnTo>
                  <a:pt x="3185027" y="657228"/>
                </a:lnTo>
                <a:lnTo>
                  <a:pt x="3169225" y="609127"/>
                </a:lnTo>
                <a:lnTo>
                  <a:pt x="3150673" y="562874"/>
                </a:lnTo>
                <a:lnTo>
                  <a:pt x="3129487" y="518468"/>
                </a:lnTo>
                <a:lnTo>
                  <a:pt x="3105785" y="475910"/>
                </a:lnTo>
                <a:lnTo>
                  <a:pt x="3079683" y="435201"/>
                </a:lnTo>
                <a:lnTo>
                  <a:pt x="3051299" y="396337"/>
                </a:lnTo>
                <a:lnTo>
                  <a:pt x="3020749" y="359322"/>
                </a:lnTo>
                <a:lnTo>
                  <a:pt x="2988149" y="324153"/>
                </a:lnTo>
                <a:lnTo>
                  <a:pt x="2953619" y="290831"/>
                </a:lnTo>
                <a:lnTo>
                  <a:pt x="2917273" y="259355"/>
                </a:lnTo>
                <a:lnTo>
                  <a:pt x="2879229" y="229723"/>
                </a:lnTo>
                <a:lnTo>
                  <a:pt x="2839603" y="201940"/>
                </a:lnTo>
                <a:lnTo>
                  <a:pt x="2798513" y="176001"/>
                </a:lnTo>
                <a:lnTo>
                  <a:pt x="2756075" y="151908"/>
                </a:lnTo>
                <a:lnTo>
                  <a:pt x="2712406" y="129660"/>
                </a:lnTo>
                <a:lnTo>
                  <a:pt x="2667622" y="109256"/>
                </a:lnTo>
                <a:lnTo>
                  <a:pt x="2621842" y="90698"/>
                </a:lnTo>
                <a:lnTo>
                  <a:pt x="2575181" y="73983"/>
                </a:lnTo>
                <a:lnTo>
                  <a:pt x="2527757" y="59114"/>
                </a:lnTo>
                <a:lnTo>
                  <a:pt x="2478143" y="45751"/>
                </a:lnTo>
                <a:lnTo>
                  <a:pt x="2428222" y="34190"/>
                </a:lnTo>
                <a:lnTo>
                  <a:pt x="2378028" y="24386"/>
                </a:lnTo>
                <a:lnTo>
                  <a:pt x="2327597" y="16296"/>
                </a:lnTo>
                <a:lnTo>
                  <a:pt x="2276966" y="9874"/>
                </a:lnTo>
                <a:lnTo>
                  <a:pt x="2226170" y="5078"/>
                </a:lnTo>
                <a:lnTo>
                  <a:pt x="2175247" y="1863"/>
                </a:lnTo>
                <a:lnTo>
                  <a:pt x="2124228" y="185"/>
                </a:lnTo>
                <a:lnTo>
                  <a:pt x="2073153" y="0"/>
                </a:lnTo>
                <a:close/>
              </a:path>
            </a:pathLst>
          </a:custGeom>
          <a:solidFill>
            <a:srgbClr val="FFFFFF">
              <a:alpha val="41958"/>
            </a:srgbClr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7" name="object 7"/>
          <p:cNvSpPr txBox="1"/>
          <p:nvPr/>
        </p:nvSpPr>
        <p:spPr>
          <a:xfrm>
            <a:off x="1181351" y="3038617"/>
            <a:ext cx="5448300" cy="730585"/>
          </a:xfrm>
          <a:prstGeom prst="rect">
            <a:avLst/>
          </a:prstGeom>
        </p:spPr>
        <p:txBody>
          <a:bodyPr vert="horz" wrap="square" lIns="0" tIns="25082" rIns="0" bIns="0" rtlCol="0">
            <a:spAutoFit/>
          </a:bodyPr>
          <a:lstStyle/>
          <a:p>
            <a:pPr marL="6350" marR="248615">
              <a:lnSpc>
                <a:spcPct val="91700"/>
              </a:lnSpc>
              <a:spcBef>
                <a:spcPts val="197"/>
              </a:spcBef>
            </a:pPr>
            <a:r>
              <a:rPr lang="ru-RU" sz="1600" dirty="0"/>
              <a:t>действительный член  международной Академии гуманитарного образования, </a:t>
            </a:r>
            <a:endParaRPr lang="en-US" sz="1600" dirty="0"/>
          </a:p>
          <a:p>
            <a:pPr marL="6350" marR="248615">
              <a:lnSpc>
                <a:spcPct val="91700"/>
              </a:lnSpc>
              <a:spcBef>
                <a:spcPts val="197"/>
              </a:spcBef>
            </a:pPr>
            <a:r>
              <a:rPr lang="ru-RU" sz="1600" dirty="0"/>
              <a:t>член Евразийской Ассоциации оценки качества  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65868" y="454920"/>
            <a:ext cx="2434958" cy="3981859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 marR="2540" indent="1500580">
              <a:lnSpc>
                <a:spcPct val="108900"/>
              </a:lnSpc>
              <a:spcBef>
                <a:spcPts val="50"/>
              </a:spcBef>
            </a:pPr>
            <a:br>
              <a:rPr lang="en-US" spc="17" dirty="0">
                <a:latin typeface="Times New Roman" pitchFamily="18" charset="0"/>
                <a:cs typeface="Times New Roman" pitchFamily="18" charset="0"/>
              </a:rPr>
            </a:br>
            <a:r>
              <a:rPr lang="ru-RU" spc="17" dirty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en-US" spc="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7" dirty="0">
                <a:latin typeface="Times New Roman" pitchFamily="18" charset="0"/>
                <a:cs typeface="Times New Roman" pitchFamily="18" charset="0"/>
              </a:rPr>
              <a:t>АППО,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доктор педагогических наук, профессор,</a:t>
            </a:r>
            <a:br>
              <a:rPr lang="en-US" sz="2100" dirty="0">
                <a:latin typeface="Times New Roman" pitchFamily="18" charset="0"/>
                <a:cs typeface="Times New Roman" pitchFamily="18" charset="0"/>
              </a:rPr>
            </a:b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krylovaon@mail.ru</a:t>
            </a:r>
            <a:br>
              <a:rPr lang="ru-RU" sz="2100" dirty="0"/>
            </a:br>
            <a:endParaRPr sz="2100" dirty="0">
              <a:latin typeface="Palatino Linotype"/>
              <a:cs typeface="Palatino Linotype"/>
            </a:endParaRPr>
          </a:p>
        </p:txBody>
      </p:sp>
      <p:pic>
        <p:nvPicPr>
          <p:cNvPr id="1026" name="Picture 2" descr="C:\Users\Дарья\Desktop\Крылова ОН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044">
            <a:off x="1183064" y="1407228"/>
            <a:ext cx="1256709" cy="15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 descr="Image result for спб апп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33" y="849388"/>
            <a:ext cx="1600200" cy="8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6"/>
          <p:cNvSpPr/>
          <p:nvPr/>
        </p:nvSpPr>
        <p:spPr>
          <a:xfrm flipV="1">
            <a:off x="3409290" y="2884417"/>
            <a:ext cx="187452" cy="145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3" name="object 6"/>
          <p:cNvSpPr/>
          <p:nvPr/>
        </p:nvSpPr>
        <p:spPr>
          <a:xfrm flipV="1">
            <a:off x="3409290" y="2373268"/>
            <a:ext cx="187452" cy="145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4" name="object 6"/>
          <p:cNvSpPr/>
          <p:nvPr/>
        </p:nvSpPr>
        <p:spPr>
          <a:xfrm flipV="1">
            <a:off x="3417569" y="3416487"/>
            <a:ext cx="187452" cy="145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793">
            <a:off x="7780566" y="4215295"/>
            <a:ext cx="1041521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95" y="4135654"/>
            <a:ext cx="985838" cy="145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964597"/>
            <a:ext cx="1100395" cy="15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105">
            <a:off x="4553707" y="4068335"/>
            <a:ext cx="9858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48" y="4068334"/>
            <a:ext cx="9858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802">
            <a:off x="2819126" y="4217453"/>
            <a:ext cx="9858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https://static.wixstatic.com/media/92e348_1e58cfe320124f16aeeec0c611e62f68.jpg/v1/fill/w_207,h_304,al_c,q_80,usm_0.66_1.00_0.01/92e348_1e58cfe320124f16aeeec0c611e62f68.webp"/>
          <p:cNvSpPr>
            <a:spLocks noChangeAspect="1" noChangeArrowheads="1"/>
          </p:cNvSpPr>
          <p:nvPr/>
        </p:nvSpPr>
        <p:spPr bwMode="auto">
          <a:xfrm>
            <a:off x="77788" y="78501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533"/>
            <a:ext cx="9858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073">
            <a:off x="1549619" y="4388066"/>
            <a:ext cx="1128212" cy="15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4441908"/>
            <a:ext cx="9286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76" y="937419"/>
            <a:ext cx="1073815" cy="16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6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09"/>
            <a:ext cx="9144000" cy="5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Какие еще платформы с заданиями по ФГ Вам известны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34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09"/>
            <a:ext cx="9144000" cy="5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Банки заданий на функциональную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16" y="2577766"/>
            <a:ext cx="8274719" cy="34229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Исследование ПИЗА (2018)    -  </a:t>
            </a:r>
            <a:r>
              <a:rPr lang="en-US" dirty="0">
                <a:hlinkClick r:id="rId2"/>
              </a:rPr>
              <a:t>http://www.centeroko.ru/pisa18/pisa2018_pub.html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Открытый банк заданий ИСРО РАО  - </a:t>
            </a:r>
            <a:r>
              <a:rPr lang="en-US" dirty="0"/>
              <a:t>edsoo.ru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Открытый банк заданий по естественнонаучной и читательской </a:t>
            </a:r>
            <a:r>
              <a:rPr lang="en-US" dirty="0"/>
              <a:t> </a:t>
            </a:r>
            <a:r>
              <a:rPr lang="ru-RU" dirty="0"/>
              <a:t> грамотности ФИПИ - </a:t>
            </a:r>
            <a:r>
              <a:rPr lang="en-US" dirty="0">
                <a:hlinkClick r:id="rId3"/>
              </a:rPr>
              <a:t>https://fipi.ru/otkrytyy-bank-zadaniy-dlya-otsenki-yestestvennonauchnoy-gramotnosti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Банк заданий  по</a:t>
            </a:r>
            <a:r>
              <a:rPr lang="en-US" dirty="0"/>
              <a:t> </a:t>
            </a:r>
            <a:r>
              <a:rPr lang="ru-RU" dirty="0"/>
              <a:t> функциональной грамотности  издательства «Просвещение»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https://media.prosv.ru/fg/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0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75"/>
            <a:ext cx="9144000" cy="55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3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355"/>
            <a:ext cx="9144000" cy="55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948" y="1307740"/>
            <a:ext cx="6356105" cy="43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348" y="2226469"/>
            <a:ext cx="516930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1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900112"/>
            <a:ext cx="89058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00112"/>
            <a:ext cx="89535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Функциональная грамотность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Крылова О.Н.</a:t>
            </a:r>
          </a:p>
        </p:txBody>
      </p:sp>
    </p:spTree>
    <p:extLst>
      <p:ext uri="{BB962C8B-B14F-4D97-AF65-F5344CB8AC3E}">
        <p14:creationId xmlns:p14="http://schemas.microsoft.com/office/powerpoint/2010/main" val="299097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909637"/>
            <a:ext cx="89439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09"/>
            <a:ext cx="9144000" cy="5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выполнения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62500" lnSpcReduction="20000"/>
          </a:bodyPr>
          <a:lstStyle/>
          <a:p>
            <a:endParaRPr lang="ru-RU" sz="3400" dirty="0"/>
          </a:p>
          <a:p>
            <a:pPr>
              <a:buNone/>
            </a:pPr>
            <a:r>
              <a:rPr lang="ru-RU" sz="4000" b="1" dirty="0"/>
              <a:t>Низкий. Выполнять одношаговую процедуру, например, распознавать факты, термины, принципы или понятия, или найти единственную точку, содержащую информацию, на графике или в таблице. </a:t>
            </a:r>
          </a:p>
          <a:p>
            <a:pPr>
              <a:buNone/>
            </a:pPr>
            <a:r>
              <a:rPr lang="ru-RU" sz="4000" dirty="0"/>
              <a:t>• </a:t>
            </a:r>
            <a:r>
              <a:rPr lang="ru-RU" sz="4000" b="1" dirty="0"/>
              <a:t>Средний. 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графиков. </a:t>
            </a:r>
          </a:p>
          <a:p>
            <a:pPr>
              <a:buNone/>
            </a:pPr>
            <a:r>
              <a:rPr lang="ru-RU" sz="4000" dirty="0"/>
              <a:t>• </a:t>
            </a:r>
            <a:r>
              <a:rPr lang="ru-RU" sz="4000" b="1" dirty="0"/>
              <a:t>Высокий. 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7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660"/>
            <a:ext cx="9144000" cy="55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373"/>
            <a:ext cx="9144000" cy="55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E2FA3-C599-4942-8EBE-807B738ED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22B42B-721C-4376-92E8-DDC948410600}"/>
              </a:ext>
            </a:extLst>
          </p:cNvPr>
          <p:cNvSpPr/>
          <p:nvPr/>
        </p:nvSpPr>
        <p:spPr>
          <a:xfrm>
            <a:off x="0" y="1669013"/>
            <a:ext cx="9144000" cy="3974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3792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Естественнонаучная грамотность (2015)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63" y="1847461"/>
            <a:ext cx="8427875" cy="43317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ru-RU" dirty="0"/>
              <a:t>Способность человека занимать </a:t>
            </a:r>
            <a:r>
              <a:rPr lang="ru-RU" dirty="0">
                <a:solidFill>
                  <a:schemeClr val="accent3"/>
                </a:solidFill>
              </a:rPr>
              <a:t>активную гражданскую позицию </a:t>
            </a:r>
            <a:r>
              <a:rPr lang="ru-RU" dirty="0"/>
              <a:t>по вопросам, связанным с естественными науками, и его готовность интересоваться </a:t>
            </a:r>
            <a:r>
              <a:rPr lang="ru-RU" dirty="0" err="1"/>
              <a:t>естественонаучными</a:t>
            </a:r>
            <a:r>
              <a:rPr lang="ru-RU" dirty="0"/>
              <a:t> идеями. 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ru-RU" dirty="0"/>
              <a:t>Человек стремиться участвовать в аргументированном обсуждении проблем, относящимся к естественнонаучным наукам и технологиям, что требует от него следующих компетенций</a:t>
            </a:r>
            <a:r>
              <a:rPr lang="en-US" dirty="0"/>
              <a:t>:</a:t>
            </a:r>
          </a:p>
          <a:p>
            <a:pPr>
              <a:spcAft>
                <a:spcPts val="900"/>
              </a:spcAft>
            </a:pPr>
            <a:r>
              <a:rPr lang="ru-RU" sz="2400" dirty="0">
                <a:solidFill>
                  <a:schemeClr val="accent3"/>
                </a:solidFill>
              </a:rPr>
              <a:t>Научно объяснять явления</a:t>
            </a:r>
            <a:r>
              <a:rPr lang="en-US" sz="2400" dirty="0">
                <a:solidFill>
                  <a:schemeClr val="accent3"/>
                </a:solidFill>
              </a:rPr>
              <a:t>;</a:t>
            </a:r>
            <a:endParaRPr lang="ru-RU" sz="2400" dirty="0">
              <a:solidFill>
                <a:schemeClr val="accent3"/>
              </a:solidFill>
            </a:endParaRPr>
          </a:p>
          <a:p>
            <a:pPr>
              <a:spcAft>
                <a:spcPts val="900"/>
              </a:spcAft>
            </a:pPr>
            <a:r>
              <a:rPr lang="ru-RU" sz="2400" dirty="0">
                <a:solidFill>
                  <a:schemeClr val="accent3"/>
                </a:solidFill>
              </a:rPr>
              <a:t>Понимать особенности естественнонаучного исследования</a:t>
            </a:r>
            <a:r>
              <a:rPr lang="en-US" sz="2400" dirty="0">
                <a:solidFill>
                  <a:schemeClr val="accent3"/>
                </a:solidFill>
              </a:rPr>
              <a:t>;</a:t>
            </a:r>
          </a:p>
          <a:p>
            <a:r>
              <a:rPr lang="ru-RU" sz="2400" dirty="0">
                <a:solidFill>
                  <a:schemeClr val="accent3"/>
                </a:solidFill>
              </a:rPr>
              <a:t>Интерпретировать данные  и использовать научные  доказательства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199107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561"/>
            <a:ext cx="9144000" cy="5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9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625"/>
            <a:ext cx="9144000" cy="54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6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способность личности принимать разумные, целесообразные решения, связанные с финансами, в различных ситуациях собственной жизнедеятельности. Эти решения касаются и актуального опыта учащихся, и их ближайшего будущего (от простых решений по поводу расходования карманных денег до решений, имеющих долгосрочные финансовые последствия, связанных с вопросами образования и работы). </a:t>
            </a:r>
          </a:p>
        </p:txBody>
      </p:sp>
    </p:spTree>
    <p:extLst>
      <p:ext uri="{BB962C8B-B14F-4D97-AF65-F5344CB8AC3E}">
        <p14:creationId xmlns:p14="http://schemas.microsoft.com/office/powerpoint/2010/main" val="178571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945"/>
            <a:ext cx="9144000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четыре тематические области:  (содержание)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57800"/>
          </a:xfrm>
        </p:spPr>
        <p:txBody>
          <a:bodyPr>
            <a:normAutofit/>
          </a:bodyPr>
          <a:lstStyle/>
          <a:p>
            <a:endParaRPr lang="ru-RU" sz="4000" dirty="0"/>
          </a:p>
          <a:p>
            <a:pPr>
              <a:buNone/>
            </a:pPr>
            <a:r>
              <a:rPr lang="ru-RU" sz="4000" dirty="0"/>
              <a:t>• деньги и денежные операции; </a:t>
            </a:r>
          </a:p>
          <a:p>
            <a:pPr>
              <a:buNone/>
            </a:pPr>
            <a:r>
              <a:rPr lang="ru-RU" sz="4000" dirty="0"/>
              <a:t>• планирование и управление финансами; </a:t>
            </a:r>
          </a:p>
          <a:p>
            <a:pPr>
              <a:buNone/>
            </a:pPr>
            <a:r>
              <a:rPr lang="ru-RU" sz="4000" dirty="0"/>
              <a:t>• риски и вознаграждения; </a:t>
            </a:r>
          </a:p>
          <a:p>
            <a:pPr>
              <a:buNone/>
            </a:pPr>
            <a:r>
              <a:rPr lang="ru-RU" sz="4000" dirty="0"/>
              <a:t>• финансовая среда (отдельные вопросы из области финансов).</a:t>
            </a:r>
          </a:p>
        </p:txBody>
      </p:sp>
    </p:spTree>
    <p:extLst>
      <p:ext uri="{BB962C8B-B14F-4D97-AF65-F5344CB8AC3E}">
        <p14:creationId xmlns:p14="http://schemas.microsoft.com/office/powerpoint/2010/main" val="4272098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умений (1)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1. Выявление финансовой информации </a:t>
            </a:r>
          </a:p>
          <a:p>
            <a:pPr>
              <a:buNone/>
            </a:pPr>
            <a:r>
              <a:rPr lang="ru-RU" dirty="0"/>
              <a:t>1.1. Знание и понимание финансовых терминов, понятий и финансовых рисков; </a:t>
            </a:r>
          </a:p>
          <a:p>
            <a:pPr>
              <a:buNone/>
            </a:pPr>
            <a:r>
              <a:rPr lang="ru-RU" dirty="0"/>
              <a:t>1.2. Мотивация к поиску информации для принятия эффективного решения.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21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умений (2)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2. Анализ информации в финансовом контексте </a:t>
            </a:r>
          </a:p>
          <a:p>
            <a:pPr>
              <a:buNone/>
            </a:pPr>
            <a:r>
              <a:rPr lang="ru-RU" dirty="0"/>
              <a:t>2.1. Выработка целесообразных моделей поведения в разнообразных жизненных ситуациях, связанных с финансами; </a:t>
            </a:r>
          </a:p>
          <a:p>
            <a:pPr>
              <a:buNone/>
            </a:pPr>
            <a:r>
              <a:rPr lang="ru-RU" dirty="0"/>
              <a:t>2.2. Понимание, управление и планирование своих собственных личных и семейных финансовых дел; </a:t>
            </a:r>
          </a:p>
          <a:p>
            <a:pPr>
              <a:buNone/>
            </a:pPr>
            <a:r>
              <a:rPr lang="ru-RU" dirty="0"/>
              <a:t>2.3. Сравнение, противопоставление, синтез и экстраполяцию (распространение выводов, полученных из наблюдения над одной частью явления, на другую его часть или на всё явление в целом).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31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умений (3)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3. Оценка финансовых проблем </a:t>
            </a:r>
          </a:p>
          <a:p>
            <a:pPr>
              <a:buNone/>
            </a:pPr>
            <a:r>
              <a:rPr lang="ru-RU" dirty="0"/>
              <a:t>3.1. Поиск и оценка возможных альтернативных решений личных и семейных финансовых проблем </a:t>
            </a:r>
          </a:p>
          <a:p>
            <a:pPr>
              <a:buNone/>
            </a:pPr>
            <a:r>
              <a:rPr lang="ru-RU" dirty="0"/>
              <a:t>3.2. Предвидеть позитивные и негативные последствия выбранного решения.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061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умений (4)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4. Применение финансовых знаний и понимание </a:t>
            </a:r>
          </a:p>
          <a:p>
            <a:pPr>
              <a:buNone/>
            </a:pPr>
            <a:r>
              <a:rPr lang="ru-RU" dirty="0"/>
              <a:t>4.1. Применять знание и понимание о личных финансах и финансовых продуктах </a:t>
            </a:r>
          </a:p>
          <a:p>
            <a:pPr>
              <a:buNone/>
            </a:pPr>
            <a:r>
              <a:rPr lang="ru-RU" dirty="0"/>
              <a:t>4.2. Применять знание и понимание вопросов правового регулирования отношений на финансовом рынке, последствий изменения экономических условий и государственной политики.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390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Контексты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• образовательный и профессиональный (образование и работа); </a:t>
            </a:r>
          </a:p>
          <a:p>
            <a:pPr>
              <a:buNone/>
            </a:pPr>
            <a:r>
              <a:rPr lang="ru-RU" dirty="0"/>
              <a:t>• домашний и семейный (дом и семья); </a:t>
            </a:r>
          </a:p>
          <a:p>
            <a:pPr>
              <a:buNone/>
            </a:pPr>
            <a:r>
              <a:rPr lang="ru-RU" dirty="0"/>
              <a:t>• личностный (личные траты, досуг и отдых); </a:t>
            </a:r>
          </a:p>
          <a:p>
            <a:pPr>
              <a:buNone/>
            </a:pPr>
            <a:r>
              <a:rPr lang="ru-RU" dirty="0"/>
              <a:t>• общественный (сообщество и гражданин сообщества). </a:t>
            </a:r>
          </a:p>
        </p:txBody>
      </p:sp>
    </p:spTree>
    <p:extLst>
      <p:ext uri="{BB962C8B-B14F-4D97-AF65-F5344CB8AC3E}">
        <p14:creationId xmlns:p14="http://schemas.microsoft.com/office/powerpoint/2010/main" val="368064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31837"/>
            <a:ext cx="772431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832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978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24" y="426630"/>
            <a:ext cx="3666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2F5897"/>
                </a:solidFill>
              </a:rPr>
              <a:t>Определение</a:t>
            </a:r>
            <a:r>
              <a:rPr spc="-295" dirty="0">
                <a:solidFill>
                  <a:srgbClr val="2F5897"/>
                </a:solidFill>
              </a:rPr>
              <a:t> </a:t>
            </a:r>
            <a:r>
              <a:rPr spc="-110" dirty="0">
                <a:solidFill>
                  <a:srgbClr val="2F5897"/>
                </a:solidFill>
              </a:rPr>
              <a:t>глобальной  компетентности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536" y="1698739"/>
            <a:ext cx="7951119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Arial"/>
                <a:cs typeface="Arial"/>
              </a:rPr>
              <a:t>Глобальная  компетентность  </a:t>
            </a:r>
            <a:r>
              <a:rPr sz="2000" spc="-10" dirty="0">
                <a:latin typeface="Arial"/>
                <a:cs typeface="Arial"/>
              </a:rPr>
              <a:t>(глобальные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компетенции)</a:t>
            </a:r>
            <a:endParaRPr sz="2000" dirty="0">
              <a:latin typeface="Arial"/>
              <a:cs typeface="Arial"/>
            </a:endParaRPr>
          </a:p>
          <a:p>
            <a:pPr marL="12700" marR="565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 </a:t>
            </a:r>
            <a:r>
              <a:rPr sz="2000" spc="-30" dirty="0">
                <a:latin typeface="Arial"/>
                <a:cs typeface="Arial"/>
              </a:rPr>
              <a:t>это </a:t>
            </a:r>
            <a:r>
              <a:rPr sz="2000" spc="-5" dirty="0">
                <a:latin typeface="Arial"/>
                <a:cs typeface="Arial"/>
              </a:rPr>
              <a:t>специфический  </a:t>
            </a:r>
            <a:r>
              <a:rPr sz="2000" spc="-10" dirty="0">
                <a:latin typeface="Arial"/>
                <a:cs typeface="Arial"/>
              </a:rPr>
              <a:t>обособленный </a:t>
            </a:r>
            <a:r>
              <a:rPr sz="2000" spc="-5" dirty="0" err="1">
                <a:latin typeface="Arial"/>
                <a:cs typeface="Arial"/>
              </a:rPr>
              <a:t>ценностно</a:t>
            </a:r>
            <a:r>
              <a:rPr sz="2000" spc="-5" dirty="0">
                <a:latin typeface="Arial"/>
                <a:cs typeface="Arial"/>
              </a:rPr>
              <a:t>- </a:t>
            </a:r>
            <a:r>
              <a:rPr sz="2000" spc="-10" dirty="0" err="1">
                <a:latin typeface="Arial"/>
                <a:cs typeface="Arial"/>
              </a:rPr>
              <a:t>интегративный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компонент  </a:t>
            </a:r>
            <a:r>
              <a:rPr sz="2000" spc="-5" dirty="0">
                <a:latin typeface="Arial"/>
                <a:cs typeface="Arial"/>
              </a:rPr>
              <a:t>функциональной  грамотности, имеющий  собственное </a:t>
            </a:r>
            <a:r>
              <a:rPr sz="2000" spc="-15" dirty="0">
                <a:latin typeface="Arial"/>
                <a:cs typeface="Arial"/>
              </a:rPr>
              <a:t>предметное  </a:t>
            </a:r>
            <a:r>
              <a:rPr sz="2000" spc="-5" dirty="0">
                <a:latin typeface="Arial"/>
                <a:cs typeface="Arial"/>
              </a:rPr>
              <a:t>содержание, ценностную  </a:t>
            </a:r>
            <a:r>
              <a:rPr sz="2000" spc="-10" dirty="0">
                <a:latin typeface="Arial"/>
                <a:cs typeface="Arial"/>
              </a:rPr>
              <a:t>основу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нацеленный </a:t>
            </a:r>
            <a:r>
              <a:rPr sz="2000" spc="-5" dirty="0">
                <a:latin typeface="Arial"/>
                <a:cs typeface="Arial"/>
              </a:rPr>
              <a:t>на  формирование  универсальных </a:t>
            </a:r>
            <a:r>
              <a:rPr sz="2000" dirty="0">
                <a:latin typeface="Arial"/>
                <a:cs typeface="Arial"/>
              </a:rPr>
              <a:t>навыков  (soft skills). </a:t>
            </a:r>
            <a:r>
              <a:rPr sz="1600" spc="-10" dirty="0">
                <a:latin typeface="Arial"/>
                <a:cs typeface="Arial"/>
              </a:rPr>
              <a:t>(Коваль, Дюкова,  </a:t>
            </a:r>
            <a:r>
              <a:rPr sz="1600" spc="-5" dirty="0">
                <a:latin typeface="Arial"/>
                <a:cs typeface="Arial"/>
              </a:rPr>
              <a:t>2019)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439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14" y="642620"/>
            <a:ext cx="3766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2F5897"/>
                </a:solidFill>
                <a:latin typeface="Arial"/>
                <a:cs typeface="Arial"/>
              </a:rPr>
              <a:t>Структура </a:t>
            </a:r>
            <a:r>
              <a:rPr sz="2400" b="1" spc="-110" dirty="0">
                <a:solidFill>
                  <a:srgbClr val="2F5897"/>
                </a:solidFill>
                <a:latin typeface="Arial"/>
                <a:cs typeface="Arial"/>
              </a:rPr>
              <a:t>глобальной  компетентности. </a:t>
            </a:r>
            <a:r>
              <a:rPr sz="2400" b="1" spc="-90" dirty="0">
                <a:solidFill>
                  <a:srgbClr val="2F5897"/>
                </a:solidFill>
                <a:latin typeface="Arial"/>
                <a:cs typeface="Arial"/>
              </a:rPr>
              <a:t>Модель</a:t>
            </a:r>
            <a:r>
              <a:rPr sz="2400" b="1" spc="-30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F5897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7282" y="1696700"/>
            <a:ext cx="8253095" cy="1486535"/>
            <a:chOff x="447282" y="1696700"/>
            <a:chExt cx="8253095" cy="1486535"/>
          </a:xfrm>
        </p:grpSpPr>
        <p:sp>
          <p:nvSpPr>
            <p:cNvPr id="4" name="object 4"/>
            <p:cNvSpPr/>
            <p:nvPr/>
          </p:nvSpPr>
          <p:spPr>
            <a:xfrm>
              <a:off x="460496" y="1709915"/>
              <a:ext cx="8226425" cy="1459865"/>
            </a:xfrm>
            <a:custGeom>
              <a:avLst/>
              <a:gdLst/>
              <a:ahLst/>
              <a:cxnLst/>
              <a:rect l="l" t="t" r="r" b="b"/>
              <a:pathLst>
                <a:path w="8226425" h="1459864">
                  <a:moveTo>
                    <a:pt x="8080324" y="0"/>
                  </a:moveTo>
                  <a:lnTo>
                    <a:pt x="145986" y="0"/>
                  </a:lnTo>
                  <a:lnTo>
                    <a:pt x="99841" y="7443"/>
                  </a:lnTo>
                  <a:lnTo>
                    <a:pt x="59766" y="28168"/>
                  </a:lnTo>
                  <a:lnTo>
                    <a:pt x="28165" y="59771"/>
                  </a:lnTo>
                  <a:lnTo>
                    <a:pt x="7441" y="99845"/>
                  </a:lnTo>
                  <a:lnTo>
                    <a:pt x="0" y="145986"/>
                  </a:lnTo>
                  <a:lnTo>
                    <a:pt x="0" y="1313840"/>
                  </a:lnTo>
                  <a:lnTo>
                    <a:pt x="7441" y="1359979"/>
                  </a:lnTo>
                  <a:lnTo>
                    <a:pt x="28165" y="1400050"/>
                  </a:lnTo>
                  <a:lnTo>
                    <a:pt x="59766" y="1431649"/>
                  </a:lnTo>
                  <a:lnTo>
                    <a:pt x="99841" y="1452372"/>
                  </a:lnTo>
                  <a:lnTo>
                    <a:pt x="145986" y="1459814"/>
                  </a:lnTo>
                  <a:lnTo>
                    <a:pt x="8080324" y="1459814"/>
                  </a:lnTo>
                  <a:lnTo>
                    <a:pt x="8126463" y="1452372"/>
                  </a:lnTo>
                  <a:lnTo>
                    <a:pt x="8166534" y="1431649"/>
                  </a:lnTo>
                  <a:lnTo>
                    <a:pt x="8198133" y="1400050"/>
                  </a:lnTo>
                  <a:lnTo>
                    <a:pt x="8218856" y="1359979"/>
                  </a:lnTo>
                  <a:lnTo>
                    <a:pt x="8226298" y="1313840"/>
                  </a:lnTo>
                  <a:lnTo>
                    <a:pt x="8226298" y="145986"/>
                  </a:lnTo>
                  <a:lnTo>
                    <a:pt x="8218856" y="99845"/>
                  </a:lnTo>
                  <a:lnTo>
                    <a:pt x="8198133" y="59771"/>
                  </a:lnTo>
                  <a:lnTo>
                    <a:pt x="8166534" y="28168"/>
                  </a:lnTo>
                  <a:lnTo>
                    <a:pt x="8126463" y="7443"/>
                  </a:lnTo>
                  <a:lnTo>
                    <a:pt x="8080324" y="0"/>
                  </a:lnTo>
                  <a:close/>
                </a:path>
              </a:pathLst>
            </a:custGeom>
            <a:solidFill>
              <a:srgbClr val="60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496" y="1709915"/>
              <a:ext cx="8226425" cy="1459865"/>
            </a:xfrm>
            <a:custGeom>
              <a:avLst/>
              <a:gdLst/>
              <a:ahLst/>
              <a:cxnLst/>
              <a:rect l="l" t="t" r="r" b="b"/>
              <a:pathLst>
                <a:path w="8226425" h="1459864">
                  <a:moveTo>
                    <a:pt x="0" y="145986"/>
                  </a:moveTo>
                  <a:lnTo>
                    <a:pt x="7441" y="99845"/>
                  </a:lnTo>
                  <a:lnTo>
                    <a:pt x="28165" y="59771"/>
                  </a:lnTo>
                  <a:lnTo>
                    <a:pt x="59766" y="28168"/>
                  </a:lnTo>
                  <a:lnTo>
                    <a:pt x="99841" y="7443"/>
                  </a:lnTo>
                  <a:lnTo>
                    <a:pt x="145986" y="0"/>
                  </a:lnTo>
                  <a:lnTo>
                    <a:pt x="8080324" y="0"/>
                  </a:lnTo>
                  <a:lnTo>
                    <a:pt x="8126463" y="7443"/>
                  </a:lnTo>
                  <a:lnTo>
                    <a:pt x="8166534" y="28168"/>
                  </a:lnTo>
                  <a:lnTo>
                    <a:pt x="8198133" y="59771"/>
                  </a:lnTo>
                  <a:lnTo>
                    <a:pt x="8218856" y="99845"/>
                  </a:lnTo>
                  <a:lnTo>
                    <a:pt x="8226298" y="145986"/>
                  </a:lnTo>
                  <a:lnTo>
                    <a:pt x="8226298" y="1313840"/>
                  </a:lnTo>
                  <a:lnTo>
                    <a:pt x="8218856" y="1359979"/>
                  </a:lnTo>
                  <a:lnTo>
                    <a:pt x="8198133" y="1400050"/>
                  </a:lnTo>
                  <a:lnTo>
                    <a:pt x="8166534" y="1431649"/>
                  </a:lnTo>
                  <a:lnTo>
                    <a:pt x="8126463" y="1452372"/>
                  </a:lnTo>
                  <a:lnTo>
                    <a:pt x="8080324" y="1459814"/>
                  </a:lnTo>
                  <a:lnTo>
                    <a:pt x="145986" y="1459814"/>
                  </a:lnTo>
                  <a:lnTo>
                    <a:pt x="99841" y="1452372"/>
                  </a:lnTo>
                  <a:lnTo>
                    <a:pt x="59766" y="1431649"/>
                  </a:lnTo>
                  <a:lnTo>
                    <a:pt x="28165" y="1400050"/>
                  </a:lnTo>
                  <a:lnTo>
                    <a:pt x="7441" y="1359979"/>
                  </a:lnTo>
                  <a:lnTo>
                    <a:pt x="0" y="1313840"/>
                  </a:lnTo>
                  <a:lnTo>
                    <a:pt x="0" y="145986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6462" y="2180627"/>
            <a:ext cx="469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solidFill>
                  <a:srgbClr val="FFFFFF"/>
                </a:solidFill>
                <a:latin typeface="Arial"/>
                <a:cs typeface="Arial"/>
              </a:rPr>
              <a:t>Глобальная</a:t>
            </a:r>
            <a:r>
              <a:rPr sz="2800" b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Arial"/>
                <a:cs typeface="Arial"/>
              </a:rPr>
              <a:t>компетентность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3664" y="3302501"/>
            <a:ext cx="1871345" cy="1818005"/>
            <a:chOff x="453664" y="3302501"/>
            <a:chExt cx="1871345" cy="1818005"/>
          </a:xfrm>
        </p:grpSpPr>
        <p:sp>
          <p:nvSpPr>
            <p:cNvPr id="8" name="object 8"/>
            <p:cNvSpPr/>
            <p:nvPr/>
          </p:nvSpPr>
          <p:spPr>
            <a:xfrm>
              <a:off x="466878" y="3315715"/>
              <a:ext cx="1845310" cy="1791335"/>
            </a:xfrm>
            <a:custGeom>
              <a:avLst/>
              <a:gdLst/>
              <a:ahLst/>
              <a:cxnLst/>
              <a:rect l="l" t="t" r="r" b="b"/>
              <a:pathLst>
                <a:path w="1845310" h="1791335">
                  <a:moveTo>
                    <a:pt x="1665732" y="0"/>
                  </a:moveTo>
                  <a:lnTo>
                    <a:pt x="179108" y="0"/>
                  </a:lnTo>
                  <a:lnTo>
                    <a:pt x="131493" y="6397"/>
                  </a:lnTo>
                  <a:lnTo>
                    <a:pt x="88708" y="24453"/>
                  </a:lnTo>
                  <a:lnTo>
                    <a:pt x="52458" y="52458"/>
                  </a:lnTo>
                  <a:lnTo>
                    <a:pt x="24453" y="88708"/>
                  </a:lnTo>
                  <a:lnTo>
                    <a:pt x="6397" y="131493"/>
                  </a:lnTo>
                  <a:lnTo>
                    <a:pt x="0" y="179108"/>
                  </a:lnTo>
                  <a:lnTo>
                    <a:pt x="0" y="1611972"/>
                  </a:lnTo>
                  <a:lnTo>
                    <a:pt x="6397" y="1659587"/>
                  </a:lnTo>
                  <a:lnTo>
                    <a:pt x="24453" y="1702372"/>
                  </a:lnTo>
                  <a:lnTo>
                    <a:pt x="52458" y="1738622"/>
                  </a:lnTo>
                  <a:lnTo>
                    <a:pt x="88708" y="1766627"/>
                  </a:lnTo>
                  <a:lnTo>
                    <a:pt x="131493" y="1784683"/>
                  </a:lnTo>
                  <a:lnTo>
                    <a:pt x="179108" y="1791081"/>
                  </a:lnTo>
                  <a:lnTo>
                    <a:pt x="1665732" y="1791081"/>
                  </a:lnTo>
                  <a:lnTo>
                    <a:pt x="1713346" y="1784683"/>
                  </a:lnTo>
                  <a:lnTo>
                    <a:pt x="1756132" y="1766627"/>
                  </a:lnTo>
                  <a:lnTo>
                    <a:pt x="1792381" y="1738622"/>
                  </a:lnTo>
                  <a:lnTo>
                    <a:pt x="1820386" y="1702372"/>
                  </a:lnTo>
                  <a:lnTo>
                    <a:pt x="1838442" y="1659587"/>
                  </a:lnTo>
                  <a:lnTo>
                    <a:pt x="1844840" y="1611972"/>
                  </a:lnTo>
                  <a:lnTo>
                    <a:pt x="1844840" y="179108"/>
                  </a:lnTo>
                  <a:lnTo>
                    <a:pt x="1838442" y="131493"/>
                  </a:lnTo>
                  <a:lnTo>
                    <a:pt x="1820386" y="88708"/>
                  </a:lnTo>
                  <a:lnTo>
                    <a:pt x="1792381" y="52458"/>
                  </a:lnTo>
                  <a:lnTo>
                    <a:pt x="1756132" y="24453"/>
                  </a:lnTo>
                  <a:lnTo>
                    <a:pt x="1713346" y="6397"/>
                  </a:lnTo>
                  <a:lnTo>
                    <a:pt x="1665732" y="0"/>
                  </a:lnTo>
                  <a:close/>
                </a:path>
              </a:pathLst>
            </a:custGeom>
            <a:solidFill>
              <a:srgbClr val="9C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78" y="3315715"/>
              <a:ext cx="1845310" cy="1791335"/>
            </a:xfrm>
            <a:custGeom>
              <a:avLst/>
              <a:gdLst/>
              <a:ahLst/>
              <a:cxnLst/>
              <a:rect l="l" t="t" r="r" b="b"/>
              <a:pathLst>
                <a:path w="1845310" h="1791335">
                  <a:moveTo>
                    <a:pt x="0" y="179108"/>
                  </a:moveTo>
                  <a:lnTo>
                    <a:pt x="6397" y="131493"/>
                  </a:lnTo>
                  <a:lnTo>
                    <a:pt x="24453" y="88708"/>
                  </a:lnTo>
                  <a:lnTo>
                    <a:pt x="52458" y="52458"/>
                  </a:lnTo>
                  <a:lnTo>
                    <a:pt x="88708" y="24453"/>
                  </a:lnTo>
                  <a:lnTo>
                    <a:pt x="131493" y="6397"/>
                  </a:lnTo>
                  <a:lnTo>
                    <a:pt x="179108" y="0"/>
                  </a:lnTo>
                  <a:lnTo>
                    <a:pt x="1665732" y="0"/>
                  </a:lnTo>
                  <a:lnTo>
                    <a:pt x="1713346" y="6397"/>
                  </a:lnTo>
                  <a:lnTo>
                    <a:pt x="1756132" y="24453"/>
                  </a:lnTo>
                  <a:lnTo>
                    <a:pt x="1792381" y="52458"/>
                  </a:lnTo>
                  <a:lnTo>
                    <a:pt x="1820386" y="88708"/>
                  </a:lnTo>
                  <a:lnTo>
                    <a:pt x="1838442" y="131493"/>
                  </a:lnTo>
                  <a:lnTo>
                    <a:pt x="1844840" y="179108"/>
                  </a:lnTo>
                  <a:lnTo>
                    <a:pt x="1844840" y="1611972"/>
                  </a:lnTo>
                  <a:lnTo>
                    <a:pt x="1838442" y="1659587"/>
                  </a:lnTo>
                  <a:lnTo>
                    <a:pt x="1820386" y="1702372"/>
                  </a:lnTo>
                  <a:lnTo>
                    <a:pt x="1792381" y="1738622"/>
                  </a:lnTo>
                  <a:lnTo>
                    <a:pt x="1756132" y="1766627"/>
                  </a:lnTo>
                  <a:lnTo>
                    <a:pt x="1713346" y="1784683"/>
                  </a:lnTo>
                  <a:lnTo>
                    <a:pt x="1665732" y="1791081"/>
                  </a:lnTo>
                  <a:lnTo>
                    <a:pt x="179108" y="1791081"/>
                  </a:lnTo>
                  <a:lnTo>
                    <a:pt x="131493" y="1784683"/>
                  </a:lnTo>
                  <a:lnTo>
                    <a:pt x="88708" y="1766627"/>
                  </a:lnTo>
                  <a:lnTo>
                    <a:pt x="52458" y="1738622"/>
                  </a:lnTo>
                  <a:lnTo>
                    <a:pt x="24453" y="1702372"/>
                  </a:lnTo>
                  <a:lnTo>
                    <a:pt x="6397" y="1659587"/>
                  </a:lnTo>
                  <a:lnTo>
                    <a:pt x="0" y="1611972"/>
                  </a:lnTo>
                  <a:lnTo>
                    <a:pt x="0" y="179108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1375" y="3495611"/>
            <a:ext cx="1474470" cy="1383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43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Знание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глобальных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проблем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 м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р-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ные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знания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715" y="5239556"/>
            <a:ext cx="1871345" cy="1155065"/>
            <a:chOff x="444715" y="5239556"/>
            <a:chExt cx="1871345" cy="1155065"/>
          </a:xfrm>
        </p:grpSpPr>
        <p:sp>
          <p:nvSpPr>
            <p:cNvPr id="12" name="object 12"/>
            <p:cNvSpPr/>
            <p:nvPr/>
          </p:nvSpPr>
          <p:spPr>
            <a:xfrm>
              <a:off x="457930" y="5252770"/>
              <a:ext cx="1845310" cy="1129030"/>
            </a:xfrm>
            <a:custGeom>
              <a:avLst/>
              <a:gdLst/>
              <a:ahLst/>
              <a:cxnLst/>
              <a:rect l="l" t="t" r="r" b="b"/>
              <a:pathLst>
                <a:path w="1845310" h="1129029">
                  <a:moveTo>
                    <a:pt x="1731975" y="0"/>
                  </a:moveTo>
                  <a:lnTo>
                    <a:pt x="112852" y="0"/>
                  </a:lnTo>
                  <a:lnTo>
                    <a:pt x="68928" y="8867"/>
                  </a:lnTo>
                  <a:lnTo>
                    <a:pt x="33056" y="33051"/>
                  </a:lnTo>
                  <a:lnTo>
                    <a:pt x="8869" y="68922"/>
                  </a:lnTo>
                  <a:lnTo>
                    <a:pt x="0" y="112852"/>
                  </a:lnTo>
                  <a:lnTo>
                    <a:pt x="0" y="1015695"/>
                  </a:lnTo>
                  <a:lnTo>
                    <a:pt x="8869" y="1059624"/>
                  </a:lnTo>
                  <a:lnTo>
                    <a:pt x="33056" y="1095495"/>
                  </a:lnTo>
                  <a:lnTo>
                    <a:pt x="68928" y="1119679"/>
                  </a:lnTo>
                  <a:lnTo>
                    <a:pt x="112852" y="1128547"/>
                  </a:lnTo>
                  <a:lnTo>
                    <a:pt x="1731975" y="1128547"/>
                  </a:lnTo>
                  <a:lnTo>
                    <a:pt x="1775906" y="1119679"/>
                  </a:lnTo>
                  <a:lnTo>
                    <a:pt x="1811782" y="1095495"/>
                  </a:lnTo>
                  <a:lnTo>
                    <a:pt x="1835970" y="1059624"/>
                  </a:lnTo>
                  <a:lnTo>
                    <a:pt x="1844840" y="1015695"/>
                  </a:lnTo>
                  <a:lnTo>
                    <a:pt x="1844840" y="112852"/>
                  </a:lnTo>
                  <a:lnTo>
                    <a:pt x="1835970" y="68922"/>
                  </a:lnTo>
                  <a:lnTo>
                    <a:pt x="1811782" y="33051"/>
                  </a:lnTo>
                  <a:lnTo>
                    <a:pt x="1775906" y="8867"/>
                  </a:lnTo>
                  <a:lnTo>
                    <a:pt x="1731975" y="0"/>
                  </a:lnTo>
                  <a:close/>
                </a:path>
              </a:pathLst>
            </a:custGeom>
            <a:solidFill>
              <a:srgbClr val="E68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930" y="5252770"/>
              <a:ext cx="1845310" cy="1129030"/>
            </a:xfrm>
            <a:custGeom>
              <a:avLst/>
              <a:gdLst/>
              <a:ahLst/>
              <a:cxnLst/>
              <a:rect l="l" t="t" r="r" b="b"/>
              <a:pathLst>
                <a:path w="1845310" h="1129029">
                  <a:moveTo>
                    <a:pt x="0" y="112852"/>
                  </a:moveTo>
                  <a:lnTo>
                    <a:pt x="8869" y="68922"/>
                  </a:lnTo>
                  <a:lnTo>
                    <a:pt x="33056" y="33051"/>
                  </a:lnTo>
                  <a:lnTo>
                    <a:pt x="68928" y="8867"/>
                  </a:lnTo>
                  <a:lnTo>
                    <a:pt x="112852" y="0"/>
                  </a:lnTo>
                  <a:lnTo>
                    <a:pt x="1731975" y="0"/>
                  </a:lnTo>
                  <a:lnTo>
                    <a:pt x="1775906" y="8867"/>
                  </a:lnTo>
                  <a:lnTo>
                    <a:pt x="1811782" y="33051"/>
                  </a:lnTo>
                  <a:lnTo>
                    <a:pt x="1835970" y="68922"/>
                  </a:lnTo>
                  <a:lnTo>
                    <a:pt x="1844840" y="112852"/>
                  </a:lnTo>
                  <a:lnTo>
                    <a:pt x="1844840" y="1015695"/>
                  </a:lnTo>
                  <a:lnTo>
                    <a:pt x="1835970" y="1059624"/>
                  </a:lnTo>
                  <a:lnTo>
                    <a:pt x="1811782" y="1095495"/>
                  </a:lnTo>
                  <a:lnTo>
                    <a:pt x="1775906" y="1119679"/>
                  </a:lnTo>
                  <a:lnTo>
                    <a:pt x="1731975" y="1128547"/>
                  </a:lnTo>
                  <a:lnTo>
                    <a:pt x="112852" y="1128547"/>
                  </a:lnTo>
                  <a:lnTo>
                    <a:pt x="68928" y="1119679"/>
                  </a:lnTo>
                  <a:lnTo>
                    <a:pt x="33056" y="1095495"/>
                  </a:lnTo>
                  <a:lnTo>
                    <a:pt x="8869" y="1059624"/>
                  </a:lnTo>
                  <a:lnTo>
                    <a:pt x="0" y="1015695"/>
                  </a:lnTo>
                  <a:lnTo>
                    <a:pt x="0" y="112852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8664" y="5374487"/>
            <a:ext cx="1541145" cy="8693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2180"/>
              </a:lnSpc>
              <a:spcBef>
                <a:spcPts val="250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ся  когнитивным 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тестом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53468" y="3302501"/>
            <a:ext cx="2026285" cy="1818005"/>
            <a:chOff x="2453468" y="3302501"/>
            <a:chExt cx="2026285" cy="1818005"/>
          </a:xfrm>
        </p:grpSpPr>
        <p:sp>
          <p:nvSpPr>
            <p:cNvPr id="16" name="object 16"/>
            <p:cNvSpPr/>
            <p:nvPr/>
          </p:nvSpPr>
          <p:spPr>
            <a:xfrm>
              <a:off x="2466682" y="3315715"/>
              <a:ext cx="2000250" cy="1791335"/>
            </a:xfrm>
            <a:custGeom>
              <a:avLst/>
              <a:gdLst/>
              <a:ahLst/>
              <a:cxnLst/>
              <a:rect l="l" t="t" r="r" b="b"/>
              <a:pathLst>
                <a:path w="2000250" h="1791335">
                  <a:moveTo>
                    <a:pt x="1820697" y="0"/>
                  </a:moveTo>
                  <a:lnTo>
                    <a:pt x="179108" y="0"/>
                  </a:lnTo>
                  <a:lnTo>
                    <a:pt x="131493" y="6397"/>
                  </a:lnTo>
                  <a:lnTo>
                    <a:pt x="88708" y="24453"/>
                  </a:lnTo>
                  <a:lnTo>
                    <a:pt x="52458" y="52458"/>
                  </a:lnTo>
                  <a:lnTo>
                    <a:pt x="24453" y="88708"/>
                  </a:lnTo>
                  <a:lnTo>
                    <a:pt x="6397" y="131493"/>
                  </a:lnTo>
                  <a:lnTo>
                    <a:pt x="0" y="179108"/>
                  </a:lnTo>
                  <a:lnTo>
                    <a:pt x="0" y="1611985"/>
                  </a:lnTo>
                  <a:lnTo>
                    <a:pt x="6397" y="1659601"/>
                  </a:lnTo>
                  <a:lnTo>
                    <a:pt x="24453" y="1702388"/>
                  </a:lnTo>
                  <a:lnTo>
                    <a:pt x="52458" y="1738641"/>
                  </a:lnTo>
                  <a:lnTo>
                    <a:pt x="88708" y="1766649"/>
                  </a:lnTo>
                  <a:lnTo>
                    <a:pt x="131493" y="1784707"/>
                  </a:lnTo>
                  <a:lnTo>
                    <a:pt x="179108" y="1791106"/>
                  </a:lnTo>
                  <a:lnTo>
                    <a:pt x="1820697" y="1791106"/>
                  </a:lnTo>
                  <a:lnTo>
                    <a:pt x="1868311" y="1784707"/>
                  </a:lnTo>
                  <a:lnTo>
                    <a:pt x="1911097" y="1766649"/>
                  </a:lnTo>
                  <a:lnTo>
                    <a:pt x="1947346" y="1738641"/>
                  </a:lnTo>
                  <a:lnTo>
                    <a:pt x="1975352" y="1702388"/>
                  </a:lnTo>
                  <a:lnTo>
                    <a:pt x="1993407" y="1659601"/>
                  </a:lnTo>
                  <a:lnTo>
                    <a:pt x="1999805" y="1611985"/>
                  </a:lnTo>
                  <a:lnTo>
                    <a:pt x="1999805" y="179108"/>
                  </a:lnTo>
                  <a:lnTo>
                    <a:pt x="1993407" y="131493"/>
                  </a:lnTo>
                  <a:lnTo>
                    <a:pt x="1975352" y="88708"/>
                  </a:lnTo>
                  <a:lnTo>
                    <a:pt x="1947346" y="52458"/>
                  </a:lnTo>
                  <a:lnTo>
                    <a:pt x="1911097" y="24453"/>
                  </a:lnTo>
                  <a:lnTo>
                    <a:pt x="1868311" y="6397"/>
                  </a:lnTo>
                  <a:lnTo>
                    <a:pt x="1820697" y="0"/>
                  </a:lnTo>
                  <a:close/>
                </a:path>
              </a:pathLst>
            </a:custGeom>
            <a:solidFill>
              <a:srgbClr val="9C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6682" y="3315715"/>
              <a:ext cx="2000250" cy="1791335"/>
            </a:xfrm>
            <a:custGeom>
              <a:avLst/>
              <a:gdLst/>
              <a:ahLst/>
              <a:cxnLst/>
              <a:rect l="l" t="t" r="r" b="b"/>
              <a:pathLst>
                <a:path w="2000250" h="1791335">
                  <a:moveTo>
                    <a:pt x="0" y="179108"/>
                  </a:moveTo>
                  <a:lnTo>
                    <a:pt x="6397" y="131493"/>
                  </a:lnTo>
                  <a:lnTo>
                    <a:pt x="24453" y="88708"/>
                  </a:lnTo>
                  <a:lnTo>
                    <a:pt x="52458" y="52458"/>
                  </a:lnTo>
                  <a:lnTo>
                    <a:pt x="88708" y="24453"/>
                  </a:lnTo>
                  <a:lnTo>
                    <a:pt x="131493" y="6397"/>
                  </a:lnTo>
                  <a:lnTo>
                    <a:pt x="179108" y="0"/>
                  </a:lnTo>
                  <a:lnTo>
                    <a:pt x="1820697" y="0"/>
                  </a:lnTo>
                  <a:lnTo>
                    <a:pt x="1868311" y="6397"/>
                  </a:lnTo>
                  <a:lnTo>
                    <a:pt x="1911097" y="24453"/>
                  </a:lnTo>
                  <a:lnTo>
                    <a:pt x="1947346" y="52458"/>
                  </a:lnTo>
                  <a:lnTo>
                    <a:pt x="1975352" y="88708"/>
                  </a:lnTo>
                  <a:lnTo>
                    <a:pt x="1993407" y="131493"/>
                  </a:lnTo>
                  <a:lnTo>
                    <a:pt x="1999805" y="179108"/>
                  </a:lnTo>
                  <a:lnTo>
                    <a:pt x="1999805" y="1611985"/>
                  </a:lnTo>
                  <a:lnTo>
                    <a:pt x="1993407" y="1659601"/>
                  </a:lnTo>
                  <a:lnTo>
                    <a:pt x="1975352" y="1702388"/>
                  </a:lnTo>
                  <a:lnTo>
                    <a:pt x="1947346" y="1738641"/>
                  </a:lnTo>
                  <a:lnTo>
                    <a:pt x="1911097" y="1766649"/>
                  </a:lnTo>
                  <a:lnTo>
                    <a:pt x="1868311" y="1784707"/>
                  </a:lnTo>
                  <a:lnTo>
                    <a:pt x="1820697" y="1791106"/>
                  </a:lnTo>
                  <a:lnTo>
                    <a:pt x="179108" y="1791106"/>
                  </a:lnTo>
                  <a:lnTo>
                    <a:pt x="131493" y="1784707"/>
                  </a:lnTo>
                  <a:lnTo>
                    <a:pt x="88708" y="1766649"/>
                  </a:lnTo>
                  <a:lnTo>
                    <a:pt x="52458" y="1738641"/>
                  </a:lnTo>
                  <a:lnTo>
                    <a:pt x="24453" y="1702388"/>
                  </a:lnTo>
                  <a:lnTo>
                    <a:pt x="6397" y="1659601"/>
                  </a:lnTo>
                  <a:lnTo>
                    <a:pt x="0" y="1611985"/>
                  </a:lnTo>
                  <a:lnTo>
                    <a:pt x="0" y="179108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97710" y="3364179"/>
            <a:ext cx="1735455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2540" algn="ctr">
              <a:lnSpc>
                <a:spcPct val="86300"/>
              </a:lnSpc>
              <a:spcBef>
                <a:spcPts val="43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Когнитивные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умения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(аналитичес-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кое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 критическое  мышление,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...)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27077" y="5239607"/>
            <a:ext cx="1871345" cy="1155065"/>
            <a:chOff x="2527077" y="5239607"/>
            <a:chExt cx="1871345" cy="1155065"/>
          </a:xfrm>
        </p:grpSpPr>
        <p:sp>
          <p:nvSpPr>
            <p:cNvPr id="20" name="object 20"/>
            <p:cNvSpPr/>
            <p:nvPr/>
          </p:nvSpPr>
          <p:spPr>
            <a:xfrm>
              <a:off x="2540292" y="5252821"/>
              <a:ext cx="1845310" cy="1129030"/>
            </a:xfrm>
            <a:custGeom>
              <a:avLst/>
              <a:gdLst/>
              <a:ahLst/>
              <a:cxnLst/>
              <a:rect l="l" t="t" r="r" b="b"/>
              <a:pathLst>
                <a:path w="1845310" h="1129029">
                  <a:moveTo>
                    <a:pt x="1731987" y="0"/>
                  </a:moveTo>
                  <a:lnTo>
                    <a:pt x="112852" y="0"/>
                  </a:lnTo>
                  <a:lnTo>
                    <a:pt x="68922" y="8867"/>
                  </a:lnTo>
                  <a:lnTo>
                    <a:pt x="33051" y="33051"/>
                  </a:lnTo>
                  <a:lnTo>
                    <a:pt x="8867" y="68922"/>
                  </a:lnTo>
                  <a:lnTo>
                    <a:pt x="0" y="112852"/>
                  </a:lnTo>
                  <a:lnTo>
                    <a:pt x="0" y="1015657"/>
                  </a:lnTo>
                  <a:lnTo>
                    <a:pt x="8867" y="1059586"/>
                  </a:lnTo>
                  <a:lnTo>
                    <a:pt x="33051" y="1095457"/>
                  </a:lnTo>
                  <a:lnTo>
                    <a:pt x="68922" y="1119641"/>
                  </a:lnTo>
                  <a:lnTo>
                    <a:pt x="112852" y="1128509"/>
                  </a:lnTo>
                  <a:lnTo>
                    <a:pt x="1731987" y="1128509"/>
                  </a:lnTo>
                  <a:lnTo>
                    <a:pt x="1775911" y="1119641"/>
                  </a:lnTo>
                  <a:lnTo>
                    <a:pt x="1811783" y="1095457"/>
                  </a:lnTo>
                  <a:lnTo>
                    <a:pt x="1835970" y="1059586"/>
                  </a:lnTo>
                  <a:lnTo>
                    <a:pt x="1844840" y="1015657"/>
                  </a:lnTo>
                  <a:lnTo>
                    <a:pt x="1844840" y="112852"/>
                  </a:lnTo>
                  <a:lnTo>
                    <a:pt x="1835970" y="68922"/>
                  </a:lnTo>
                  <a:lnTo>
                    <a:pt x="1811783" y="33051"/>
                  </a:lnTo>
                  <a:lnTo>
                    <a:pt x="1775911" y="8867"/>
                  </a:lnTo>
                  <a:lnTo>
                    <a:pt x="1731987" y="0"/>
                  </a:lnTo>
                  <a:close/>
                </a:path>
              </a:pathLst>
            </a:custGeom>
            <a:solidFill>
              <a:srgbClr val="E68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292" y="5252821"/>
              <a:ext cx="1845310" cy="1129030"/>
            </a:xfrm>
            <a:custGeom>
              <a:avLst/>
              <a:gdLst/>
              <a:ahLst/>
              <a:cxnLst/>
              <a:rect l="l" t="t" r="r" b="b"/>
              <a:pathLst>
                <a:path w="1845310" h="1129029">
                  <a:moveTo>
                    <a:pt x="0" y="112852"/>
                  </a:moveTo>
                  <a:lnTo>
                    <a:pt x="8867" y="68922"/>
                  </a:lnTo>
                  <a:lnTo>
                    <a:pt x="33051" y="33051"/>
                  </a:lnTo>
                  <a:lnTo>
                    <a:pt x="68922" y="8867"/>
                  </a:lnTo>
                  <a:lnTo>
                    <a:pt x="112852" y="0"/>
                  </a:lnTo>
                  <a:lnTo>
                    <a:pt x="1731987" y="0"/>
                  </a:lnTo>
                  <a:lnTo>
                    <a:pt x="1775911" y="8867"/>
                  </a:lnTo>
                  <a:lnTo>
                    <a:pt x="1811783" y="33051"/>
                  </a:lnTo>
                  <a:lnTo>
                    <a:pt x="1835970" y="68922"/>
                  </a:lnTo>
                  <a:lnTo>
                    <a:pt x="1844840" y="112852"/>
                  </a:lnTo>
                  <a:lnTo>
                    <a:pt x="1844840" y="1015657"/>
                  </a:lnTo>
                  <a:lnTo>
                    <a:pt x="1835970" y="1059586"/>
                  </a:lnTo>
                  <a:lnTo>
                    <a:pt x="1811783" y="1095457"/>
                  </a:lnTo>
                  <a:lnTo>
                    <a:pt x="1775911" y="1119641"/>
                  </a:lnTo>
                  <a:lnTo>
                    <a:pt x="1731987" y="1128509"/>
                  </a:lnTo>
                  <a:lnTo>
                    <a:pt x="112852" y="1128509"/>
                  </a:lnTo>
                  <a:lnTo>
                    <a:pt x="68922" y="1119641"/>
                  </a:lnTo>
                  <a:lnTo>
                    <a:pt x="33051" y="1095457"/>
                  </a:lnTo>
                  <a:lnTo>
                    <a:pt x="8867" y="1059586"/>
                  </a:lnTo>
                  <a:lnTo>
                    <a:pt x="0" y="1015657"/>
                  </a:lnTo>
                  <a:lnTo>
                    <a:pt x="0" y="112852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91028" y="5387177"/>
            <a:ext cx="1541145" cy="8147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ся  когнитивным 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тестом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08239" y="3302501"/>
            <a:ext cx="2082800" cy="1754505"/>
            <a:chOff x="4608239" y="3302501"/>
            <a:chExt cx="2082800" cy="1754505"/>
          </a:xfrm>
        </p:grpSpPr>
        <p:sp>
          <p:nvSpPr>
            <p:cNvPr id="24" name="object 24"/>
            <p:cNvSpPr/>
            <p:nvPr/>
          </p:nvSpPr>
          <p:spPr>
            <a:xfrm>
              <a:off x="4621453" y="3315715"/>
              <a:ext cx="2056130" cy="1727835"/>
            </a:xfrm>
            <a:custGeom>
              <a:avLst/>
              <a:gdLst/>
              <a:ahLst/>
              <a:cxnLst/>
              <a:rect l="l" t="t" r="r" b="b"/>
              <a:pathLst>
                <a:path w="2056129" h="1727835">
                  <a:moveTo>
                    <a:pt x="1883117" y="0"/>
                  </a:moveTo>
                  <a:lnTo>
                    <a:pt x="172745" y="0"/>
                  </a:lnTo>
                  <a:lnTo>
                    <a:pt x="126823" y="6170"/>
                  </a:lnTo>
                  <a:lnTo>
                    <a:pt x="85558" y="23585"/>
                  </a:lnTo>
                  <a:lnTo>
                    <a:pt x="50596" y="50596"/>
                  </a:lnTo>
                  <a:lnTo>
                    <a:pt x="23585" y="85558"/>
                  </a:lnTo>
                  <a:lnTo>
                    <a:pt x="6170" y="126823"/>
                  </a:lnTo>
                  <a:lnTo>
                    <a:pt x="0" y="172745"/>
                  </a:lnTo>
                  <a:lnTo>
                    <a:pt x="0" y="1554746"/>
                  </a:lnTo>
                  <a:lnTo>
                    <a:pt x="6170" y="1600668"/>
                  </a:lnTo>
                  <a:lnTo>
                    <a:pt x="23585" y="1641933"/>
                  </a:lnTo>
                  <a:lnTo>
                    <a:pt x="50596" y="1676895"/>
                  </a:lnTo>
                  <a:lnTo>
                    <a:pt x="85558" y="1703906"/>
                  </a:lnTo>
                  <a:lnTo>
                    <a:pt x="126823" y="1721321"/>
                  </a:lnTo>
                  <a:lnTo>
                    <a:pt x="172745" y="1727492"/>
                  </a:lnTo>
                  <a:lnTo>
                    <a:pt x="1883117" y="1727492"/>
                  </a:lnTo>
                  <a:lnTo>
                    <a:pt x="1929039" y="1721321"/>
                  </a:lnTo>
                  <a:lnTo>
                    <a:pt x="1970304" y="1703906"/>
                  </a:lnTo>
                  <a:lnTo>
                    <a:pt x="2005266" y="1676895"/>
                  </a:lnTo>
                  <a:lnTo>
                    <a:pt x="2032277" y="1641933"/>
                  </a:lnTo>
                  <a:lnTo>
                    <a:pt x="2049692" y="1600668"/>
                  </a:lnTo>
                  <a:lnTo>
                    <a:pt x="2055863" y="1554746"/>
                  </a:lnTo>
                  <a:lnTo>
                    <a:pt x="2055863" y="172745"/>
                  </a:lnTo>
                  <a:lnTo>
                    <a:pt x="2049692" y="126823"/>
                  </a:lnTo>
                  <a:lnTo>
                    <a:pt x="2032277" y="85558"/>
                  </a:lnTo>
                  <a:lnTo>
                    <a:pt x="2005266" y="50596"/>
                  </a:lnTo>
                  <a:lnTo>
                    <a:pt x="1970304" y="23585"/>
                  </a:lnTo>
                  <a:lnTo>
                    <a:pt x="1929039" y="6170"/>
                  </a:lnTo>
                  <a:lnTo>
                    <a:pt x="1883117" y="0"/>
                  </a:lnTo>
                  <a:close/>
                </a:path>
              </a:pathLst>
            </a:custGeom>
            <a:solidFill>
              <a:srgbClr val="9C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21453" y="3315715"/>
              <a:ext cx="2056130" cy="1727835"/>
            </a:xfrm>
            <a:custGeom>
              <a:avLst/>
              <a:gdLst/>
              <a:ahLst/>
              <a:cxnLst/>
              <a:rect l="l" t="t" r="r" b="b"/>
              <a:pathLst>
                <a:path w="2056129" h="1727835">
                  <a:moveTo>
                    <a:pt x="0" y="172745"/>
                  </a:moveTo>
                  <a:lnTo>
                    <a:pt x="6170" y="126823"/>
                  </a:lnTo>
                  <a:lnTo>
                    <a:pt x="23585" y="85558"/>
                  </a:lnTo>
                  <a:lnTo>
                    <a:pt x="50596" y="50596"/>
                  </a:lnTo>
                  <a:lnTo>
                    <a:pt x="85558" y="23585"/>
                  </a:lnTo>
                  <a:lnTo>
                    <a:pt x="126823" y="6170"/>
                  </a:lnTo>
                  <a:lnTo>
                    <a:pt x="172745" y="0"/>
                  </a:lnTo>
                  <a:lnTo>
                    <a:pt x="1883117" y="0"/>
                  </a:lnTo>
                  <a:lnTo>
                    <a:pt x="1929039" y="6170"/>
                  </a:lnTo>
                  <a:lnTo>
                    <a:pt x="1970304" y="23585"/>
                  </a:lnTo>
                  <a:lnTo>
                    <a:pt x="2005266" y="50596"/>
                  </a:lnTo>
                  <a:lnTo>
                    <a:pt x="2032277" y="85558"/>
                  </a:lnTo>
                  <a:lnTo>
                    <a:pt x="2049692" y="126823"/>
                  </a:lnTo>
                  <a:lnTo>
                    <a:pt x="2055863" y="172745"/>
                  </a:lnTo>
                  <a:lnTo>
                    <a:pt x="2055863" y="1554746"/>
                  </a:lnTo>
                  <a:lnTo>
                    <a:pt x="2049692" y="1600668"/>
                  </a:lnTo>
                  <a:lnTo>
                    <a:pt x="2032277" y="1641933"/>
                  </a:lnTo>
                  <a:lnTo>
                    <a:pt x="2005266" y="1676895"/>
                  </a:lnTo>
                  <a:lnTo>
                    <a:pt x="1970304" y="1703906"/>
                  </a:lnTo>
                  <a:lnTo>
                    <a:pt x="1929039" y="1721321"/>
                  </a:lnTo>
                  <a:lnTo>
                    <a:pt x="1883117" y="1727492"/>
                  </a:lnTo>
                  <a:lnTo>
                    <a:pt x="172745" y="1727492"/>
                  </a:lnTo>
                  <a:lnTo>
                    <a:pt x="126823" y="1721321"/>
                  </a:lnTo>
                  <a:lnTo>
                    <a:pt x="85558" y="1703906"/>
                  </a:lnTo>
                  <a:lnTo>
                    <a:pt x="50596" y="1676895"/>
                  </a:lnTo>
                  <a:lnTo>
                    <a:pt x="23585" y="1641933"/>
                  </a:lnTo>
                  <a:lnTo>
                    <a:pt x="6170" y="1600668"/>
                  </a:lnTo>
                  <a:lnTo>
                    <a:pt x="0" y="1554746"/>
                  </a:lnTo>
                  <a:lnTo>
                    <a:pt x="0" y="172745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805708" y="3332365"/>
            <a:ext cx="1688464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Отношения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(открытое,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эффективное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аж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взаимодейст-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вие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99146" y="5192388"/>
            <a:ext cx="1871345" cy="1202690"/>
            <a:chOff x="4699146" y="5192388"/>
            <a:chExt cx="1871345" cy="1202690"/>
          </a:xfrm>
        </p:grpSpPr>
        <p:sp>
          <p:nvSpPr>
            <p:cNvPr id="28" name="object 28"/>
            <p:cNvSpPr/>
            <p:nvPr/>
          </p:nvSpPr>
          <p:spPr>
            <a:xfrm>
              <a:off x="4712360" y="5205602"/>
              <a:ext cx="1845310" cy="1176020"/>
            </a:xfrm>
            <a:custGeom>
              <a:avLst/>
              <a:gdLst/>
              <a:ahLst/>
              <a:cxnLst/>
              <a:rect l="l" t="t" r="r" b="b"/>
              <a:pathLst>
                <a:path w="1845309" h="1176020">
                  <a:moveTo>
                    <a:pt x="1727263" y="0"/>
                  </a:moveTo>
                  <a:lnTo>
                    <a:pt x="117576" y="0"/>
                  </a:lnTo>
                  <a:lnTo>
                    <a:pt x="71810" y="9239"/>
                  </a:lnTo>
                  <a:lnTo>
                    <a:pt x="34437" y="34437"/>
                  </a:lnTo>
                  <a:lnTo>
                    <a:pt x="9239" y="71810"/>
                  </a:lnTo>
                  <a:lnTo>
                    <a:pt x="0" y="117576"/>
                  </a:lnTo>
                  <a:lnTo>
                    <a:pt x="0" y="1058151"/>
                  </a:lnTo>
                  <a:lnTo>
                    <a:pt x="9239" y="1103917"/>
                  </a:lnTo>
                  <a:lnTo>
                    <a:pt x="34437" y="1141290"/>
                  </a:lnTo>
                  <a:lnTo>
                    <a:pt x="71810" y="1166488"/>
                  </a:lnTo>
                  <a:lnTo>
                    <a:pt x="117576" y="1175727"/>
                  </a:lnTo>
                  <a:lnTo>
                    <a:pt x="1727263" y="1175727"/>
                  </a:lnTo>
                  <a:lnTo>
                    <a:pt x="1773029" y="1166488"/>
                  </a:lnTo>
                  <a:lnTo>
                    <a:pt x="1810402" y="1141290"/>
                  </a:lnTo>
                  <a:lnTo>
                    <a:pt x="1835600" y="1103917"/>
                  </a:lnTo>
                  <a:lnTo>
                    <a:pt x="1844840" y="1058151"/>
                  </a:lnTo>
                  <a:lnTo>
                    <a:pt x="1844840" y="117576"/>
                  </a:lnTo>
                  <a:lnTo>
                    <a:pt x="1835600" y="71810"/>
                  </a:lnTo>
                  <a:lnTo>
                    <a:pt x="1810402" y="34437"/>
                  </a:lnTo>
                  <a:lnTo>
                    <a:pt x="1773029" y="9239"/>
                  </a:lnTo>
                  <a:lnTo>
                    <a:pt x="1727263" y="0"/>
                  </a:lnTo>
                  <a:close/>
                </a:path>
              </a:pathLst>
            </a:custGeom>
            <a:solidFill>
              <a:srgbClr val="E68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2360" y="5205602"/>
              <a:ext cx="1845310" cy="1176020"/>
            </a:xfrm>
            <a:custGeom>
              <a:avLst/>
              <a:gdLst/>
              <a:ahLst/>
              <a:cxnLst/>
              <a:rect l="l" t="t" r="r" b="b"/>
              <a:pathLst>
                <a:path w="1845309" h="1176020">
                  <a:moveTo>
                    <a:pt x="0" y="117576"/>
                  </a:moveTo>
                  <a:lnTo>
                    <a:pt x="9239" y="71810"/>
                  </a:lnTo>
                  <a:lnTo>
                    <a:pt x="34437" y="34437"/>
                  </a:lnTo>
                  <a:lnTo>
                    <a:pt x="71810" y="9239"/>
                  </a:lnTo>
                  <a:lnTo>
                    <a:pt x="117576" y="0"/>
                  </a:lnTo>
                  <a:lnTo>
                    <a:pt x="1727263" y="0"/>
                  </a:lnTo>
                  <a:lnTo>
                    <a:pt x="1773029" y="9239"/>
                  </a:lnTo>
                  <a:lnTo>
                    <a:pt x="1810402" y="34437"/>
                  </a:lnTo>
                  <a:lnTo>
                    <a:pt x="1835600" y="71810"/>
                  </a:lnTo>
                  <a:lnTo>
                    <a:pt x="1844840" y="117576"/>
                  </a:lnTo>
                  <a:lnTo>
                    <a:pt x="1844840" y="1058151"/>
                  </a:lnTo>
                  <a:lnTo>
                    <a:pt x="1835600" y="1103917"/>
                  </a:lnTo>
                  <a:lnTo>
                    <a:pt x="1810402" y="1141290"/>
                  </a:lnTo>
                  <a:lnTo>
                    <a:pt x="1773029" y="1166488"/>
                  </a:lnTo>
                  <a:lnTo>
                    <a:pt x="1727263" y="1175727"/>
                  </a:lnTo>
                  <a:lnTo>
                    <a:pt x="117576" y="1175727"/>
                  </a:lnTo>
                  <a:lnTo>
                    <a:pt x="71810" y="1166488"/>
                  </a:lnTo>
                  <a:lnTo>
                    <a:pt x="34437" y="1141290"/>
                  </a:lnTo>
                  <a:lnTo>
                    <a:pt x="9239" y="1103917"/>
                  </a:lnTo>
                  <a:lnTo>
                    <a:pt x="0" y="1058151"/>
                  </a:lnTo>
                  <a:lnTo>
                    <a:pt x="0" y="117576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62829" y="5488413"/>
            <a:ext cx="154114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32105" marR="5080" indent="-320040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ся 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анкетой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19068" y="3302489"/>
            <a:ext cx="1871345" cy="1774825"/>
            <a:chOff x="6819068" y="3302489"/>
            <a:chExt cx="1871345" cy="1774825"/>
          </a:xfrm>
        </p:grpSpPr>
        <p:sp>
          <p:nvSpPr>
            <p:cNvPr id="32" name="object 32"/>
            <p:cNvSpPr/>
            <p:nvPr/>
          </p:nvSpPr>
          <p:spPr>
            <a:xfrm>
              <a:off x="6832282" y="3315703"/>
              <a:ext cx="1845310" cy="1748155"/>
            </a:xfrm>
            <a:custGeom>
              <a:avLst/>
              <a:gdLst/>
              <a:ahLst/>
              <a:cxnLst/>
              <a:rect l="l" t="t" r="r" b="b"/>
              <a:pathLst>
                <a:path w="1845309" h="1748154">
                  <a:moveTo>
                    <a:pt x="1670050" y="0"/>
                  </a:moveTo>
                  <a:lnTo>
                    <a:pt x="174790" y="0"/>
                  </a:lnTo>
                  <a:lnTo>
                    <a:pt x="128324" y="6243"/>
                  </a:lnTo>
                  <a:lnTo>
                    <a:pt x="86570" y="23864"/>
                  </a:lnTo>
                  <a:lnTo>
                    <a:pt x="51195" y="51195"/>
                  </a:lnTo>
                  <a:lnTo>
                    <a:pt x="23864" y="86570"/>
                  </a:lnTo>
                  <a:lnTo>
                    <a:pt x="6243" y="128324"/>
                  </a:lnTo>
                  <a:lnTo>
                    <a:pt x="0" y="174790"/>
                  </a:lnTo>
                  <a:lnTo>
                    <a:pt x="0" y="1573072"/>
                  </a:lnTo>
                  <a:lnTo>
                    <a:pt x="6243" y="1619537"/>
                  </a:lnTo>
                  <a:lnTo>
                    <a:pt x="23864" y="1661288"/>
                  </a:lnTo>
                  <a:lnTo>
                    <a:pt x="51195" y="1696661"/>
                  </a:lnTo>
                  <a:lnTo>
                    <a:pt x="86570" y="1723989"/>
                  </a:lnTo>
                  <a:lnTo>
                    <a:pt x="128324" y="1741607"/>
                  </a:lnTo>
                  <a:lnTo>
                    <a:pt x="174790" y="1747850"/>
                  </a:lnTo>
                  <a:lnTo>
                    <a:pt x="1670050" y="1747850"/>
                  </a:lnTo>
                  <a:lnTo>
                    <a:pt x="1716515" y="1741607"/>
                  </a:lnTo>
                  <a:lnTo>
                    <a:pt x="1758269" y="1723989"/>
                  </a:lnTo>
                  <a:lnTo>
                    <a:pt x="1793644" y="1696661"/>
                  </a:lnTo>
                  <a:lnTo>
                    <a:pt x="1820975" y="1661288"/>
                  </a:lnTo>
                  <a:lnTo>
                    <a:pt x="1838596" y="1619537"/>
                  </a:lnTo>
                  <a:lnTo>
                    <a:pt x="1844840" y="1573072"/>
                  </a:lnTo>
                  <a:lnTo>
                    <a:pt x="1844840" y="174790"/>
                  </a:lnTo>
                  <a:lnTo>
                    <a:pt x="1838596" y="128324"/>
                  </a:lnTo>
                  <a:lnTo>
                    <a:pt x="1820975" y="86570"/>
                  </a:lnTo>
                  <a:lnTo>
                    <a:pt x="1793644" y="51195"/>
                  </a:lnTo>
                  <a:lnTo>
                    <a:pt x="1758269" y="23864"/>
                  </a:lnTo>
                  <a:lnTo>
                    <a:pt x="1716515" y="6243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9C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32282" y="3315703"/>
              <a:ext cx="1845310" cy="1748155"/>
            </a:xfrm>
            <a:custGeom>
              <a:avLst/>
              <a:gdLst/>
              <a:ahLst/>
              <a:cxnLst/>
              <a:rect l="l" t="t" r="r" b="b"/>
              <a:pathLst>
                <a:path w="1845309" h="1748154">
                  <a:moveTo>
                    <a:pt x="0" y="174790"/>
                  </a:moveTo>
                  <a:lnTo>
                    <a:pt x="6243" y="128324"/>
                  </a:lnTo>
                  <a:lnTo>
                    <a:pt x="23864" y="86570"/>
                  </a:lnTo>
                  <a:lnTo>
                    <a:pt x="51195" y="51195"/>
                  </a:lnTo>
                  <a:lnTo>
                    <a:pt x="86570" y="23864"/>
                  </a:lnTo>
                  <a:lnTo>
                    <a:pt x="128324" y="6243"/>
                  </a:lnTo>
                  <a:lnTo>
                    <a:pt x="174790" y="0"/>
                  </a:lnTo>
                  <a:lnTo>
                    <a:pt x="1670050" y="0"/>
                  </a:lnTo>
                  <a:lnTo>
                    <a:pt x="1716515" y="6243"/>
                  </a:lnTo>
                  <a:lnTo>
                    <a:pt x="1758269" y="23864"/>
                  </a:lnTo>
                  <a:lnTo>
                    <a:pt x="1793644" y="51195"/>
                  </a:lnTo>
                  <a:lnTo>
                    <a:pt x="1820975" y="86570"/>
                  </a:lnTo>
                  <a:lnTo>
                    <a:pt x="1838596" y="128324"/>
                  </a:lnTo>
                  <a:lnTo>
                    <a:pt x="1844840" y="174790"/>
                  </a:lnTo>
                  <a:lnTo>
                    <a:pt x="1844840" y="1573072"/>
                  </a:lnTo>
                  <a:lnTo>
                    <a:pt x="1838596" y="1619537"/>
                  </a:lnTo>
                  <a:lnTo>
                    <a:pt x="1820975" y="1661288"/>
                  </a:lnTo>
                  <a:lnTo>
                    <a:pt x="1793644" y="1696661"/>
                  </a:lnTo>
                  <a:lnTo>
                    <a:pt x="1758269" y="1723989"/>
                  </a:lnTo>
                  <a:lnTo>
                    <a:pt x="1716515" y="1741607"/>
                  </a:lnTo>
                  <a:lnTo>
                    <a:pt x="1670050" y="1747850"/>
                  </a:lnTo>
                  <a:lnTo>
                    <a:pt x="174790" y="1747850"/>
                  </a:lnTo>
                  <a:lnTo>
                    <a:pt x="128324" y="1741607"/>
                  </a:lnTo>
                  <a:lnTo>
                    <a:pt x="86570" y="1723989"/>
                  </a:lnTo>
                  <a:lnTo>
                    <a:pt x="51195" y="1696661"/>
                  </a:lnTo>
                  <a:lnTo>
                    <a:pt x="23864" y="1661288"/>
                  </a:lnTo>
                  <a:lnTo>
                    <a:pt x="6243" y="1619537"/>
                  </a:lnTo>
                  <a:lnTo>
                    <a:pt x="0" y="1573072"/>
                  </a:lnTo>
                  <a:lnTo>
                    <a:pt x="0" y="174790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000316" y="3946652"/>
            <a:ext cx="15074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Це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ннос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828745" y="5239594"/>
            <a:ext cx="1871345" cy="1155065"/>
            <a:chOff x="6828745" y="5239594"/>
            <a:chExt cx="1871345" cy="1155065"/>
          </a:xfrm>
        </p:grpSpPr>
        <p:sp>
          <p:nvSpPr>
            <p:cNvPr id="36" name="object 36"/>
            <p:cNvSpPr/>
            <p:nvPr/>
          </p:nvSpPr>
          <p:spPr>
            <a:xfrm>
              <a:off x="6841959" y="5252808"/>
              <a:ext cx="1845310" cy="1129030"/>
            </a:xfrm>
            <a:custGeom>
              <a:avLst/>
              <a:gdLst/>
              <a:ahLst/>
              <a:cxnLst/>
              <a:rect l="l" t="t" r="r" b="b"/>
              <a:pathLst>
                <a:path w="1845309" h="1129029">
                  <a:moveTo>
                    <a:pt x="1731987" y="0"/>
                  </a:moveTo>
                  <a:lnTo>
                    <a:pt x="112852" y="0"/>
                  </a:lnTo>
                  <a:lnTo>
                    <a:pt x="68922" y="8867"/>
                  </a:lnTo>
                  <a:lnTo>
                    <a:pt x="33051" y="33051"/>
                  </a:lnTo>
                  <a:lnTo>
                    <a:pt x="8867" y="68922"/>
                  </a:lnTo>
                  <a:lnTo>
                    <a:pt x="0" y="112852"/>
                  </a:lnTo>
                  <a:lnTo>
                    <a:pt x="0" y="1015669"/>
                  </a:lnTo>
                  <a:lnTo>
                    <a:pt x="8867" y="1059599"/>
                  </a:lnTo>
                  <a:lnTo>
                    <a:pt x="33051" y="1095470"/>
                  </a:lnTo>
                  <a:lnTo>
                    <a:pt x="68922" y="1119654"/>
                  </a:lnTo>
                  <a:lnTo>
                    <a:pt x="112852" y="1128522"/>
                  </a:lnTo>
                  <a:lnTo>
                    <a:pt x="1731987" y="1128522"/>
                  </a:lnTo>
                  <a:lnTo>
                    <a:pt x="1775911" y="1119654"/>
                  </a:lnTo>
                  <a:lnTo>
                    <a:pt x="1811783" y="1095470"/>
                  </a:lnTo>
                  <a:lnTo>
                    <a:pt x="1835970" y="1059599"/>
                  </a:lnTo>
                  <a:lnTo>
                    <a:pt x="1844840" y="1015669"/>
                  </a:lnTo>
                  <a:lnTo>
                    <a:pt x="1844840" y="112852"/>
                  </a:lnTo>
                  <a:lnTo>
                    <a:pt x="1835970" y="68922"/>
                  </a:lnTo>
                  <a:lnTo>
                    <a:pt x="1811783" y="33051"/>
                  </a:lnTo>
                  <a:lnTo>
                    <a:pt x="1775911" y="8867"/>
                  </a:lnTo>
                  <a:lnTo>
                    <a:pt x="1731987" y="0"/>
                  </a:lnTo>
                  <a:close/>
                </a:path>
              </a:pathLst>
            </a:custGeom>
            <a:solidFill>
              <a:srgbClr val="E68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41959" y="5252808"/>
              <a:ext cx="1845310" cy="1129030"/>
            </a:xfrm>
            <a:custGeom>
              <a:avLst/>
              <a:gdLst/>
              <a:ahLst/>
              <a:cxnLst/>
              <a:rect l="l" t="t" r="r" b="b"/>
              <a:pathLst>
                <a:path w="1845309" h="1129029">
                  <a:moveTo>
                    <a:pt x="0" y="112852"/>
                  </a:moveTo>
                  <a:lnTo>
                    <a:pt x="8867" y="68922"/>
                  </a:lnTo>
                  <a:lnTo>
                    <a:pt x="33051" y="33051"/>
                  </a:lnTo>
                  <a:lnTo>
                    <a:pt x="68922" y="8867"/>
                  </a:lnTo>
                  <a:lnTo>
                    <a:pt x="112852" y="0"/>
                  </a:lnTo>
                  <a:lnTo>
                    <a:pt x="1731987" y="0"/>
                  </a:lnTo>
                  <a:lnTo>
                    <a:pt x="1775911" y="8867"/>
                  </a:lnTo>
                  <a:lnTo>
                    <a:pt x="1811783" y="33051"/>
                  </a:lnTo>
                  <a:lnTo>
                    <a:pt x="1835970" y="68922"/>
                  </a:lnTo>
                  <a:lnTo>
                    <a:pt x="1844840" y="112852"/>
                  </a:lnTo>
                  <a:lnTo>
                    <a:pt x="1844840" y="1015669"/>
                  </a:lnTo>
                  <a:lnTo>
                    <a:pt x="1835970" y="1059599"/>
                  </a:lnTo>
                  <a:lnTo>
                    <a:pt x="1811783" y="1095470"/>
                  </a:lnTo>
                  <a:lnTo>
                    <a:pt x="1775911" y="1119654"/>
                  </a:lnTo>
                  <a:lnTo>
                    <a:pt x="1731987" y="1128522"/>
                  </a:lnTo>
                  <a:lnTo>
                    <a:pt x="112852" y="1128522"/>
                  </a:lnTo>
                  <a:lnTo>
                    <a:pt x="68922" y="1119654"/>
                  </a:lnTo>
                  <a:lnTo>
                    <a:pt x="33051" y="1095470"/>
                  </a:lnTo>
                  <a:lnTo>
                    <a:pt x="8867" y="1059599"/>
                  </a:lnTo>
                  <a:lnTo>
                    <a:pt x="0" y="1015669"/>
                  </a:lnTo>
                  <a:lnTo>
                    <a:pt x="0" y="112852"/>
                  </a:lnTo>
                  <a:close/>
                </a:path>
              </a:pathLst>
            </a:custGeom>
            <a:ln w="26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88691" y="5512010"/>
            <a:ext cx="135064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48945">
              <a:lnSpc>
                <a:spcPts val="1970"/>
              </a:lnSpc>
              <a:spcBef>
                <a:spcPts val="42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Вне 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ния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41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03"/>
            <a:ext cx="9144000" cy="5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48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609" y="547776"/>
            <a:ext cx="4552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2F5897"/>
                </a:solidFill>
              </a:rPr>
              <a:t>Уровень </a:t>
            </a:r>
            <a:r>
              <a:rPr spc="-95" dirty="0">
                <a:solidFill>
                  <a:srgbClr val="2F5897"/>
                </a:solidFill>
              </a:rPr>
              <a:t>овладения</a:t>
            </a:r>
            <a:r>
              <a:rPr spc="-395" dirty="0">
                <a:solidFill>
                  <a:srgbClr val="2F5897"/>
                </a:solidFill>
              </a:rPr>
              <a:t> </a:t>
            </a:r>
            <a:r>
              <a:rPr spc="-110" dirty="0">
                <a:solidFill>
                  <a:srgbClr val="2F5897"/>
                </a:solidFill>
              </a:rPr>
              <a:t>глобальной  компетентностью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85" y="1814614"/>
            <a:ext cx="7976234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Выражается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способности</a:t>
            </a:r>
            <a:endParaRPr sz="2000">
              <a:latin typeface="Arial"/>
              <a:cs typeface="Arial"/>
            </a:endParaRPr>
          </a:p>
          <a:p>
            <a:pPr marL="354330" marR="6985" indent="-342265" algn="just">
              <a:lnSpc>
                <a:spcPct val="100000"/>
              </a:lnSpc>
              <a:buClr>
                <a:srgbClr val="6076B4"/>
              </a:buClr>
              <a:buSzPct val="90000"/>
              <a:buChar char="●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критически </a:t>
            </a:r>
            <a:r>
              <a:rPr sz="2000" spc="-15" dirty="0">
                <a:latin typeface="Arial"/>
                <a:cs typeface="Arial"/>
              </a:rPr>
              <a:t>рассматривать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15" dirty="0">
                <a:latin typeface="Arial"/>
                <a:cs typeface="Arial"/>
              </a:rPr>
              <a:t>различных точек </a:t>
            </a:r>
            <a:r>
              <a:rPr sz="2000" spc="-5" dirty="0">
                <a:latin typeface="Arial"/>
                <a:cs typeface="Arial"/>
              </a:rPr>
              <a:t>зрения вопросы </a:t>
            </a:r>
            <a:r>
              <a:rPr sz="2000" dirty="0">
                <a:latin typeface="Arial"/>
                <a:cs typeface="Arial"/>
              </a:rPr>
              <a:t>и  </a:t>
            </a:r>
            <a:r>
              <a:rPr sz="2000" spc="-5" dirty="0">
                <a:latin typeface="Arial"/>
                <a:cs typeface="Arial"/>
              </a:rPr>
              <a:t>ситуации </a:t>
            </a:r>
            <a:r>
              <a:rPr sz="2000" spc="-15" dirty="0">
                <a:latin typeface="Arial"/>
                <a:cs typeface="Arial"/>
              </a:rPr>
              <a:t>глобального </a:t>
            </a:r>
            <a:r>
              <a:rPr sz="2000" spc="-5" dirty="0">
                <a:latin typeface="Arial"/>
                <a:cs typeface="Arial"/>
              </a:rPr>
              <a:t>характера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25" dirty="0">
                <a:latin typeface="Arial"/>
                <a:cs typeface="Arial"/>
              </a:rPr>
              <a:t>межкультурного  </a:t>
            </a:r>
            <a:r>
              <a:rPr sz="2000" spc="-10" dirty="0">
                <a:latin typeface="Arial"/>
                <a:cs typeface="Arial"/>
              </a:rPr>
              <a:t>взаимодействия </a:t>
            </a:r>
            <a:r>
              <a:rPr sz="2000" dirty="0">
                <a:latin typeface="Arial"/>
                <a:cs typeface="Arial"/>
              </a:rPr>
              <a:t>и эффективно </a:t>
            </a:r>
            <a:r>
              <a:rPr sz="2000" spc="-10" dirty="0">
                <a:latin typeface="Arial"/>
                <a:cs typeface="Arial"/>
              </a:rPr>
              <a:t>действовать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20" dirty="0">
                <a:latin typeface="Arial"/>
                <a:cs typeface="Arial"/>
              </a:rPr>
              <a:t>этих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ситуациях;</a:t>
            </a:r>
            <a:endParaRPr sz="2000">
              <a:latin typeface="Arial"/>
              <a:cs typeface="Arial"/>
            </a:endParaRPr>
          </a:p>
          <a:p>
            <a:pPr marL="354965" marR="5715" indent="-342900" algn="just">
              <a:lnSpc>
                <a:spcPct val="100000"/>
              </a:lnSpc>
              <a:buClr>
                <a:srgbClr val="6076B4"/>
              </a:buClr>
              <a:buSzPct val="90000"/>
              <a:buChar char="●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осознавать, </a:t>
            </a:r>
            <a:r>
              <a:rPr sz="2000" spc="5" dirty="0">
                <a:latin typeface="Arial"/>
                <a:cs typeface="Arial"/>
              </a:rPr>
              <a:t>каким </a:t>
            </a:r>
            <a:r>
              <a:rPr sz="2000" spc="-10" dirty="0">
                <a:latin typeface="Arial"/>
                <a:cs typeface="Arial"/>
              </a:rPr>
              <a:t>образом </a:t>
            </a:r>
            <a:r>
              <a:rPr sz="2000" spc="-20" dirty="0">
                <a:latin typeface="Arial"/>
                <a:cs typeface="Arial"/>
              </a:rPr>
              <a:t>культурные, </a:t>
            </a:r>
            <a:r>
              <a:rPr sz="2000" spc="-15" dirty="0">
                <a:latin typeface="Arial"/>
                <a:cs typeface="Arial"/>
              </a:rPr>
              <a:t>религиозные,  </a:t>
            </a:r>
            <a:r>
              <a:rPr sz="2000" spc="-10" dirty="0">
                <a:latin typeface="Arial"/>
                <a:cs typeface="Arial"/>
              </a:rPr>
              <a:t>политические, </a:t>
            </a:r>
            <a:r>
              <a:rPr sz="2000" dirty="0">
                <a:latin typeface="Arial"/>
                <a:cs typeface="Arial"/>
              </a:rPr>
              <a:t>расовые и </a:t>
            </a:r>
            <a:r>
              <a:rPr sz="2000" spc="-5" dirty="0">
                <a:latin typeface="Arial"/>
                <a:cs typeface="Arial"/>
              </a:rPr>
              <a:t>иные </a:t>
            </a:r>
            <a:r>
              <a:rPr sz="2000" spc="-15" dirty="0">
                <a:latin typeface="Arial"/>
                <a:cs typeface="Arial"/>
              </a:rPr>
              <a:t>различия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могут </a:t>
            </a:r>
            <a:r>
              <a:rPr sz="2000" spc="-10" dirty="0">
                <a:latin typeface="Arial"/>
                <a:cs typeface="Arial"/>
              </a:rPr>
              <a:t>оказывать  влияние </a:t>
            </a:r>
            <a:r>
              <a:rPr sz="2000" spc="-5" dirty="0">
                <a:latin typeface="Arial"/>
                <a:cs typeface="Arial"/>
              </a:rPr>
              <a:t>на восприятие, </a:t>
            </a:r>
            <a:r>
              <a:rPr sz="2000" dirty="0">
                <a:latin typeface="Arial"/>
                <a:cs typeface="Arial"/>
              </a:rPr>
              <a:t>суждения и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взгляды;</a:t>
            </a:r>
            <a:endParaRPr sz="20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6076B4"/>
              </a:buClr>
              <a:buSzPct val="90000"/>
              <a:buChar char="●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вступать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открытое, </a:t>
            </a:r>
            <a:r>
              <a:rPr sz="2000" spc="-15" dirty="0">
                <a:latin typeface="Arial"/>
                <a:cs typeface="Arial"/>
              </a:rPr>
              <a:t>уважительное 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4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эффективное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585" y="4253114"/>
            <a:ext cx="3489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4080" algn="l"/>
                <a:tab pos="2513330" algn="l"/>
              </a:tabLst>
            </a:pPr>
            <a:r>
              <a:rPr sz="2000" spc="-10" dirty="0">
                <a:latin typeface="Arial"/>
                <a:cs typeface="Arial"/>
              </a:rPr>
              <a:t>взаимодействие	</a:t>
            </a:r>
            <a:r>
              <a:rPr sz="2000" dirty="0">
                <a:latin typeface="Arial"/>
                <a:cs typeface="Arial"/>
              </a:rPr>
              <a:t>с	</a:t>
            </a:r>
            <a:r>
              <a:rPr sz="2000" spc="-10" dirty="0">
                <a:latin typeface="Arial"/>
                <a:cs typeface="Arial"/>
              </a:rPr>
              <a:t>другими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331" y="4558015"/>
            <a:ext cx="3252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1645" algn="l"/>
                <a:tab pos="3096895" algn="l"/>
              </a:tabLst>
            </a:pPr>
            <a:r>
              <a:rPr sz="2000" spc="-35" dirty="0">
                <a:latin typeface="Arial"/>
                <a:cs typeface="Arial"/>
              </a:rPr>
              <a:t>у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й</a:t>
            </a:r>
            <a:r>
              <a:rPr sz="2000" dirty="0">
                <a:latin typeface="Arial"/>
                <a:cs typeface="Arial"/>
              </a:rPr>
              <a:t>ч</a:t>
            </a:r>
            <a:r>
              <a:rPr sz="2000" spc="-20" dirty="0">
                <a:latin typeface="Arial"/>
                <a:cs typeface="Arial"/>
              </a:rPr>
              <a:t>и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60" dirty="0">
                <a:latin typeface="Arial"/>
                <a:cs typeface="Arial"/>
              </a:rPr>
              <a:t>г</a:t>
            </a:r>
            <a:r>
              <a:rPr sz="2000" dirty="0">
                <a:latin typeface="Arial"/>
                <a:cs typeface="Arial"/>
              </a:rPr>
              <a:t>о	р</a:t>
            </a:r>
            <a:r>
              <a:rPr sz="2000" spc="-35" dirty="0">
                <a:latin typeface="Arial"/>
                <a:cs typeface="Arial"/>
              </a:rPr>
              <a:t>а</a:t>
            </a:r>
            <a:r>
              <a:rPr sz="2000" spc="-10" dirty="0">
                <a:latin typeface="Arial"/>
                <a:cs typeface="Arial"/>
              </a:rPr>
              <a:t>з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я	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9994" y="4558015"/>
            <a:ext cx="1666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разделяемого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1352" y="4253114"/>
            <a:ext cx="25196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100"/>
              </a:spcBef>
              <a:tabLst>
                <a:tab pos="1147445" algn="l"/>
                <a:tab pos="1650364" algn="l"/>
              </a:tabLst>
            </a:pPr>
            <a:r>
              <a:rPr sz="2000" spc="-10" dirty="0">
                <a:latin typeface="Arial"/>
                <a:cs typeface="Arial"/>
              </a:rPr>
              <a:t>л</a:t>
            </a:r>
            <a:r>
              <a:rPr sz="2000" spc="-55" dirty="0">
                <a:latin typeface="Arial"/>
                <a:cs typeface="Arial"/>
              </a:rPr>
              <a:t>ю</a:t>
            </a:r>
            <a:r>
              <a:rPr sz="2000" spc="-10" dirty="0">
                <a:latin typeface="Arial"/>
                <a:cs typeface="Arial"/>
              </a:rPr>
              <a:t>д</a:t>
            </a:r>
            <a:r>
              <a:rPr sz="2000" spc="-15" dirty="0">
                <a:latin typeface="Arial"/>
                <a:cs typeface="Arial"/>
              </a:rPr>
              <a:t>ь</a:t>
            </a:r>
            <a:r>
              <a:rPr sz="2000" spc="-10" dirty="0">
                <a:latin typeface="Arial"/>
                <a:cs typeface="Arial"/>
              </a:rPr>
              <a:t>м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а	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35" dirty="0">
                <a:latin typeface="Arial"/>
                <a:cs typeface="Arial"/>
              </a:rPr>
              <a:t>ве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latin typeface="Arial"/>
                <a:cs typeface="Arial"/>
              </a:rPr>
              <a:t>в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4302" y="4253114"/>
            <a:ext cx="125476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ц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й  </a:t>
            </a:r>
            <a:r>
              <a:rPr sz="2000" spc="-10" dirty="0">
                <a:latin typeface="Arial"/>
                <a:cs typeface="Arial"/>
              </a:rPr>
              <a:t>у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10" dirty="0">
                <a:latin typeface="Arial"/>
                <a:cs typeface="Arial"/>
              </a:rPr>
              <a:t>ж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585" y="4862915"/>
            <a:ext cx="3511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к </a:t>
            </a:r>
            <a:r>
              <a:rPr sz="2000" spc="-10" dirty="0" err="1">
                <a:latin typeface="Arial"/>
                <a:cs typeface="Arial"/>
              </a:rPr>
              <a:t>человеческому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достоинству</a:t>
            </a:r>
            <a:r>
              <a:rPr lang="ru-RU"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544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337560"/>
            <a:ext cx="763648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2F5897"/>
                </a:solidFill>
              </a:rPr>
              <a:t>По </a:t>
            </a:r>
            <a:r>
              <a:rPr spc="-80" dirty="0">
                <a:solidFill>
                  <a:srgbClr val="2F5897"/>
                </a:solidFill>
              </a:rPr>
              <a:t>каким</a:t>
            </a:r>
            <a:r>
              <a:rPr spc="-434" dirty="0">
                <a:solidFill>
                  <a:srgbClr val="2F5897"/>
                </a:solidFill>
              </a:rPr>
              <a:t> </a:t>
            </a:r>
            <a:r>
              <a:rPr spc="-100" dirty="0">
                <a:solidFill>
                  <a:srgbClr val="2F5897"/>
                </a:solidFill>
              </a:rPr>
              <a:t>направлениям  создавались</a:t>
            </a:r>
            <a:r>
              <a:rPr spc="-225" dirty="0">
                <a:solidFill>
                  <a:srgbClr val="2F5897"/>
                </a:solidFill>
              </a:rPr>
              <a:t> </a:t>
            </a:r>
            <a:r>
              <a:rPr spc="-95" dirty="0">
                <a:solidFill>
                  <a:srgbClr val="2F5897"/>
                </a:solidFill>
              </a:rPr>
              <a:t>задания?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599" cy="3943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0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Направление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Направление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Направление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Направление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42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предложенной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ситуации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pPr marL="753110" marR="140970" indent="-6070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иро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вать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94005" marR="287020" indent="670560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объяснять 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глобальную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проблему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проявления  культурного  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сходства</a:t>
                      </a:r>
                      <a:r>
                        <a:rPr sz="18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или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</a:pPr>
                      <a:r>
                        <a:rPr sz="1800" i="1" spc="-15" dirty="0">
                          <a:latin typeface="Arial"/>
                          <a:cs typeface="Arial"/>
                        </a:rPr>
                        <a:t>различий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398780" marR="392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Выя</a:t>
                      </a:r>
                      <a:r>
                        <a:rPr sz="1800" i="1" spc="-6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ь  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1285" marR="115570" algn="ctr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i="1" spc="-3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иро</a:t>
                      </a:r>
                      <a:r>
                        <a:rPr sz="1800" i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ь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различные 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мнения, 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подходы, 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перспективы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 marR="92710" indent="-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Понимать 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ые 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контексты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7485" marR="192405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и           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необходимость  уважительного  </a:t>
                      </a:r>
                      <a:r>
                        <a:rPr sz="1800" i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аи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ей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 marR="1593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Осознавать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оценивать  действия, 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которые</a:t>
                      </a:r>
                      <a:r>
                        <a:rPr sz="18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можно  предпринять, 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18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последствия  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(результаты)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618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699" y="379679"/>
            <a:ext cx="4464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2F5897"/>
                </a:solidFill>
              </a:rPr>
              <a:t>Позиции</a:t>
            </a:r>
            <a:r>
              <a:rPr spc="-250" dirty="0">
                <a:solidFill>
                  <a:srgbClr val="2F5897"/>
                </a:solidFill>
              </a:rPr>
              <a:t> </a:t>
            </a:r>
            <a:r>
              <a:rPr spc="-85" dirty="0">
                <a:solidFill>
                  <a:srgbClr val="2F5897"/>
                </a:solidFill>
              </a:rPr>
              <a:t>ФГОС</a:t>
            </a:r>
            <a:r>
              <a:rPr spc="-235" dirty="0">
                <a:solidFill>
                  <a:srgbClr val="2F5897"/>
                </a:solidFill>
              </a:rPr>
              <a:t> </a:t>
            </a:r>
            <a:r>
              <a:rPr spc="-65" dirty="0">
                <a:solidFill>
                  <a:srgbClr val="2F5897"/>
                </a:solidFill>
              </a:rPr>
              <a:t>ООО</a:t>
            </a:r>
            <a:r>
              <a:rPr spc="-245" dirty="0">
                <a:solidFill>
                  <a:srgbClr val="2F5897"/>
                </a:solidFill>
              </a:rPr>
              <a:t> </a:t>
            </a:r>
            <a:r>
              <a:rPr spc="-90" dirty="0">
                <a:solidFill>
                  <a:srgbClr val="2F5897"/>
                </a:solidFill>
              </a:rPr>
              <a:t>(примеры)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6637" y="1296695"/>
          <a:ext cx="8496934" cy="5551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3">
                <a:tc>
                  <a:txBody>
                    <a:bodyPr/>
                    <a:lstStyle/>
                    <a:p>
                      <a:pPr marL="90805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умение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осуществлять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умение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оценивать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умение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анализировать,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соблюдением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правил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характер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обобщать,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информационной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взаимодействия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систематизировать,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безопасности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поиск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человека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конкретизировать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исторической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компонентов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природы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критически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оценивать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информации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разных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социальную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справочной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литературе,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географических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информацию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сети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Интернет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для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условиях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точки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зрения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адаптированных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решения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концепции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устойчивого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источников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(в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числе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познавательных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задач,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развития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учебных материалов)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оценивать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полноту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публикаций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СМИ,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достоверность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соотносить ее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информации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обществоведческими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знаниями,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69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формулировать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выводы, подкрепляя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9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5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аргументами;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09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778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12" y="474979"/>
            <a:ext cx="4464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2F5897"/>
                </a:solidFill>
              </a:rPr>
              <a:t>Позиции</a:t>
            </a:r>
            <a:r>
              <a:rPr spc="-250" dirty="0">
                <a:solidFill>
                  <a:srgbClr val="2F5897"/>
                </a:solidFill>
              </a:rPr>
              <a:t> </a:t>
            </a:r>
            <a:r>
              <a:rPr spc="-85" dirty="0">
                <a:solidFill>
                  <a:srgbClr val="2F5897"/>
                </a:solidFill>
              </a:rPr>
              <a:t>ФГОС</a:t>
            </a:r>
            <a:r>
              <a:rPr spc="-235" dirty="0">
                <a:solidFill>
                  <a:srgbClr val="2F5897"/>
                </a:solidFill>
              </a:rPr>
              <a:t> </a:t>
            </a:r>
            <a:r>
              <a:rPr spc="-65" dirty="0">
                <a:solidFill>
                  <a:srgbClr val="2F5897"/>
                </a:solidFill>
              </a:rPr>
              <a:t>ООО</a:t>
            </a:r>
            <a:r>
              <a:rPr spc="-245" dirty="0">
                <a:solidFill>
                  <a:srgbClr val="2F5897"/>
                </a:solidFill>
              </a:rPr>
              <a:t> </a:t>
            </a:r>
            <a:r>
              <a:rPr spc="-90" dirty="0">
                <a:solidFill>
                  <a:srgbClr val="2F5897"/>
                </a:solidFill>
              </a:rPr>
              <a:t>(примеры)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77" y="1838477"/>
          <a:ext cx="8230870" cy="4578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332">
                <a:tc>
                  <a:txBody>
                    <a:bodyPr/>
                    <a:lstStyle/>
                    <a:p>
                      <a:pPr marL="91440" marR="255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приобретение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опыта  взаимодействия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людьми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другой 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культуры,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национальной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религиозной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принадлежности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основе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национальных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ценностей  современного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российского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общества: гуманистических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демократических ценностей,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идей  мира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взаимопонимания между  народами,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людьми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разных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культур;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уважения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историческому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наследию народов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России.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0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приобретение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опыта  осуществления совместной  деятельности,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включая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взаимодействия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людьми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другой 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культуры,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национальной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религиозной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принадлежности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основе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национальных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ценностей  современного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российского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общества: гуманистических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демократических ценностей,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идей  мира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взаимопонимания между  народами, людьми разных 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осознание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ценности 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культуры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традиций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народов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России.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594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263" y="565645"/>
            <a:ext cx="2702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2F5897"/>
                </a:solidFill>
              </a:rPr>
              <a:t>Отбор</a:t>
            </a:r>
            <a:r>
              <a:rPr spc="-270" dirty="0">
                <a:solidFill>
                  <a:srgbClr val="2F5897"/>
                </a:solidFill>
              </a:rPr>
              <a:t> </a:t>
            </a:r>
            <a:r>
              <a:rPr spc="-95" dirty="0">
                <a:solidFill>
                  <a:srgbClr val="2F5897"/>
                </a:solidFill>
              </a:rPr>
              <a:t>содержания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248" y="1168794"/>
            <a:ext cx="4150995" cy="5457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15" dirty="0">
                <a:latin typeface="Arial"/>
                <a:cs typeface="Arial"/>
              </a:rPr>
              <a:t>Глобальные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проблемы</a:t>
            </a:r>
            <a:r>
              <a:rPr sz="1800" spc="-1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141095">
              <a:lnSpc>
                <a:spcPct val="120000"/>
              </a:lnSpc>
            </a:pPr>
            <a:r>
              <a:rPr sz="1800" spc="-10" dirty="0">
                <a:latin typeface="Arial"/>
                <a:cs typeface="Arial"/>
              </a:rPr>
              <a:t>война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мир,  </a:t>
            </a:r>
            <a:r>
              <a:rPr sz="1800" spc="-10" dirty="0">
                <a:latin typeface="Arial"/>
                <a:cs typeface="Arial"/>
              </a:rPr>
              <a:t>международный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терроризм,</a:t>
            </a:r>
            <a:endParaRPr sz="1800">
              <a:latin typeface="Arial"/>
              <a:cs typeface="Arial"/>
            </a:endParaRPr>
          </a:p>
          <a:p>
            <a:pPr marL="12700" marR="1978660">
              <a:lnSpc>
                <a:spcPct val="120000"/>
              </a:lnSpc>
            </a:pP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«Север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–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Юг», 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изменение</a:t>
            </a:r>
            <a:r>
              <a:rPr sz="1800" spc="-50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климата,</a:t>
            </a:r>
            <a:endParaRPr sz="1800">
              <a:latin typeface="Arial"/>
              <a:cs typeface="Arial"/>
            </a:endParaRPr>
          </a:p>
          <a:p>
            <a:pPr marL="12700" marR="173355">
              <a:lnSpc>
                <a:spcPct val="110000"/>
              </a:lnSpc>
              <a:spcBef>
                <a:spcPts val="215"/>
              </a:spcBef>
            </a:pP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мировой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океан, </a:t>
            </a:r>
            <a:r>
              <a:rPr sz="1800" spc="-20" dirty="0">
                <a:solidFill>
                  <a:srgbClr val="2F5897"/>
                </a:solidFill>
                <a:latin typeface="Arial"/>
                <a:cs typeface="Arial"/>
              </a:rPr>
              <a:t>вода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(дефицит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воды, 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доступ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к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чистой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воде), 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демографическая</a:t>
            </a:r>
            <a:r>
              <a:rPr sz="1800" spc="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проблема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(старение,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дети),</a:t>
            </a:r>
            <a:endParaRPr sz="1800">
              <a:latin typeface="Arial"/>
              <a:cs typeface="Arial"/>
            </a:endParaRPr>
          </a:p>
          <a:p>
            <a:pPr marL="12700" marR="866140">
              <a:lnSpc>
                <a:spcPct val="120000"/>
              </a:lnSpc>
            </a:pP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продовольственная </a:t>
            </a:r>
            <a:r>
              <a:rPr sz="1800" spc="-20" dirty="0">
                <a:solidFill>
                  <a:srgbClr val="2F5897"/>
                </a:solidFill>
                <a:latin typeface="Arial"/>
                <a:cs typeface="Arial"/>
              </a:rPr>
              <a:t>проблема, 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миграция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беженцы,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энергетическая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сырьевая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проблемы, 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гендерное</a:t>
            </a:r>
            <a:r>
              <a:rPr sz="1800" spc="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равенство,</a:t>
            </a:r>
            <a:endParaRPr sz="1800">
              <a:latin typeface="Arial"/>
              <a:cs typeface="Arial"/>
            </a:endParaRPr>
          </a:p>
          <a:p>
            <a:pPr marL="12700" marR="2214880" indent="63500">
              <a:lnSpc>
                <a:spcPct val="120000"/>
              </a:lnSpc>
            </a:pP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охрана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здоровья,  права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человека,</a:t>
            </a:r>
            <a:endParaRPr sz="1800">
              <a:latin typeface="Arial"/>
              <a:cs typeface="Arial"/>
            </a:endParaRPr>
          </a:p>
          <a:p>
            <a:pPr marL="12700" marR="4889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инновации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в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сфере данных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для </a:t>
            </a:r>
            <a:r>
              <a:rPr sz="1800" spc="-20" dirty="0">
                <a:solidFill>
                  <a:srgbClr val="2F5897"/>
                </a:solidFill>
                <a:latin typeface="Arial"/>
                <a:cs typeface="Arial"/>
              </a:rPr>
              <a:t>целей 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развития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0815" y="1655711"/>
            <a:ext cx="3582670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«Межкультурные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знания»: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12700" marR="2136775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семья, 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природа,  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б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р</a:t>
            </a:r>
            <a:r>
              <a:rPr sz="1800" spc="-30" dirty="0">
                <a:solidFill>
                  <a:srgbClr val="2F5897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2F5897"/>
                </a:solidFill>
                <a:latin typeface="Arial"/>
                <a:cs typeface="Arial"/>
              </a:rPr>
              <a:t>з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2F5897"/>
                </a:solidFill>
                <a:latin typeface="Arial"/>
                <a:cs typeface="Arial"/>
              </a:rPr>
              <a:t>в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ни</a:t>
            </a: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е,</a:t>
            </a:r>
            <a:endParaRPr sz="1800">
              <a:latin typeface="Arial"/>
              <a:cs typeface="Arial"/>
            </a:endParaRPr>
          </a:p>
          <a:p>
            <a:pPr marL="12700" marR="52197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solidFill>
                  <a:srgbClr val="2F5897"/>
                </a:solidFill>
                <a:latin typeface="Arial"/>
                <a:cs typeface="Arial"/>
              </a:rPr>
              <a:t>здоровье </a:t>
            </a: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(здравоохранение, 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питание),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традиции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F5897"/>
                </a:solidFill>
                <a:latin typeface="Arial"/>
                <a:cs typeface="Arial"/>
              </a:rPr>
              <a:t>обычаи,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5" dirty="0">
                <a:solidFill>
                  <a:srgbClr val="2F5897"/>
                </a:solidFill>
                <a:latin typeface="Arial"/>
                <a:cs typeface="Arial"/>
              </a:rPr>
              <a:t>человек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и социальные</a:t>
            </a:r>
            <a:r>
              <a:rPr sz="1800" spc="-70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F5897"/>
                </a:solidFill>
                <a:latin typeface="Arial"/>
                <a:cs typeface="Arial"/>
              </a:rPr>
              <a:t>институты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023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12" y="530364"/>
            <a:ext cx="5983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F5897"/>
                </a:solidFill>
              </a:rPr>
              <a:t>Какие </a:t>
            </a:r>
            <a:r>
              <a:rPr spc="-90" dirty="0">
                <a:solidFill>
                  <a:srgbClr val="2F5897"/>
                </a:solidFill>
              </a:rPr>
              <a:t>аспекты </a:t>
            </a:r>
            <a:r>
              <a:rPr spc="-95" dirty="0">
                <a:solidFill>
                  <a:srgbClr val="2F5897"/>
                </a:solidFill>
              </a:rPr>
              <a:t>содержания</a:t>
            </a:r>
            <a:r>
              <a:rPr spc="-480" dirty="0">
                <a:solidFill>
                  <a:srgbClr val="2F5897"/>
                </a:solidFill>
              </a:rPr>
              <a:t> </a:t>
            </a:r>
            <a:r>
              <a:rPr spc="-110" dirty="0">
                <a:solidFill>
                  <a:srgbClr val="2F5897"/>
                </a:solidFill>
              </a:rPr>
              <a:t>проверяются?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12" y="1052919"/>
            <a:ext cx="360807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класс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2F5897"/>
                </a:solidFill>
                <a:latin typeface="Arial"/>
                <a:cs typeface="Arial"/>
              </a:rPr>
              <a:t>Знания </a:t>
            </a:r>
            <a:r>
              <a:rPr sz="1800" i="1" spc="-10" dirty="0">
                <a:solidFill>
                  <a:srgbClr val="2F5897"/>
                </a:solidFill>
                <a:latin typeface="Arial"/>
                <a:cs typeface="Arial"/>
              </a:rPr>
              <a:t>глобальных</a:t>
            </a:r>
            <a:r>
              <a:rPr sz="1800" i="1" spc="-15" dirty="0">
                <a:solidFill>
                  <a:srgbClr val="2F5897"/>
                </a:solidFill>
                <a:latin typeface="Arial"/>
                <a:cs typeface="Arial"/>
              </a:rPr>
              <a:t> проблем</a:t>
            </a:r>
            <a:endParaRPr sz="18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5" dirty="0">
                <a:latin typeface="Arial"/>
                <a:cs typeface="Arial"/>
              </a:rPr>
              <a:t>Человек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природа </a:t>
            </a:r>
            <a:r>
              <a:rPr sz="1800" spc="-5" dirty="0">
                <a:latin typeface="Arial"/>
                <a:cs typeface="Arial"/>
              </a:rPr>
              <a:t>(аспекты:  </a:t>
            </a:r>
            <a:r>
              <a:rPr sz="1800" spc="-15" dirty="0">
                <a:latin typeface="Arial"/>
                <a:cs typeface="Arial"/>
              </a:rPr>
              <a:t>охрана </a:t>
            </a:r>
            <a:r>
              <a:rPr sz="1800" spc="-10" dirty="0">
                <a:latin typeface="Arial"/>
                <a:cs typeface="Arial"/>
              </a:rPr>
              <a:t>природы, </a:t>
            </a:r>
            <a:r>
              <a:rPr sz="1800" spc="-20" dirty="0">
                <a:latin typeface="Arial"/>
                <a:cs typeface="Arial"/>
              </a:rPr>
              <a:t>ответственное  </a:t>
            </a:r>
            <a:r>
              <a:rPr sz="1800" spc="-10" dirty="0">
                <a:latin typeface="Arial"/>
                <a:cs typeface="Arial"/>
              </a:rPr>
              <a:t>отношение </a:t>
            </a:r>
            <a:r>
              <a:rPr sz="1800" dirty="0">
                <a:latin typeface="Arial"/>
                <a:cs typeface="Arial"/>
              </a:rPr>
              <a:t>к </a:t>
            </a:r>
            <a:r>
              <a:rPr sz="1800" spc="-10" dirty="0">
                <a:latin typeface="Arial"/>
                <a:cs typeface="Arial"/>
              </a:rPr>
              <a:t>живой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природе).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Здоровье </a:t>
            </a:r>
            <a:r>
              <a:rPr sz="1800" spc="10" dirty="0">
                <a:latin typeface="Arial"/>
                <a:cs typeface="Arial"/>
              </a:rPr>
              <a:t>как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ценность.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Права человека </a:t>
            </a:r>
            <a:r>
              <a:rPr sz="1800" spc="10" dirty="0">
                <a:latin typeface="Arial"/>
                <a:cs typeface="Arial"/>
              </a:rPr>
              <a:t>как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ценность.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12" y="4619078"/>
            <a:ext cx="364045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2F5897"/>
                </a:solidFill>
                <a:latin typeface="Arial"/>
                <a:cs typeface="Arial"/>
              </a:rPr>
              <a:t>Межкультурные</a:t>
            </a:r>
            <a:r>
              <a:rPr sz="1800" i="1" spc="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5897"/>
                </a:solidFill>
                <a:latin typeface="Arial"/>
                <a:cs typeface="Arial"/>
              </a:rPr>
              <a:t>знания</a:t>
            </a:r>
            <a:endParaRPr sz="18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5" dirty="0">
                <a:latin typeface="Arial"/>
                <a:cs typeface="Arial"/>
              </a:rPr>
              <a:t>Традиции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обычаи </a:t>
            </a:r>
            <a:r>
              <a:rPr sz="1800" dirty="0">
                <a:latin typeface="Arial"/>
                <a:cs typeface="Arial"/>
              </a:rPr>
              <a:t>(аспекты:  </a:t>
            </a:r>
            <a:r>
              <a:rPr sz="1800" spc="-10" dirty="0">
                <a:latin typeface="Arial"/>
                <a:cs typeface="Arial"/>
              </a:rPr>
              <a:t>многообразие </a:t>
            </a:r>
            <a:r>
              <a:rPr sz="1800" spc="-30" dirty="0">
                <a:latin typeface="Arial"/>
                <a:cs typeface="Arial"/>
              </a:rPr>
              <a:t>культур </a:t>
            </a:r>
            <a:r>
              <a:rPr sz="1800" dirty="0">
                <a:latin typeface="Arial"/>
                <a:cs typeface="Arial"/>
              </a:rPr>
              <a:t>и  идентификация с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определенной  </a:t>
            </a:r>
            <a:r>
              <a:rPr sz="1800" spc="-25" dirty="0">
                <a:latin typeface="Arial"/>
                <a:cs typeface="Arial"/>
              </a:rPr>
              <a:t>культурой).</a:t>
            </a:r>
            <a:endParaRPr sz="1800">
              <a:latin typeface="Arial"/>
              <a:cs typeface="Arial"/>
            </a:endParaRPr>
          </a:p>
          <a:p>
            <a:pPr marL="195580" marR="384175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Семья </a:t>
            </a:r>
            <a:r>
              <a:rPr sz="1800" dirty="0">
                <a:latin typeface="Arial"/>
                <a:cs typeface="Arial"/>
              </a:rPr>
              <a:t>(аспект: </a:t>
            </a:r>
            <a:r>
              <a:rPr sz="1800" spc="-15" dirty="0">
                <a:latin typeface="Arial"/>
                <a:cs typeface="Arial"/>
              </a:rPr>
              <a:t>роль </a:t>
            </a:r>
            <a:r>
              <a:rPr sz="1800" spc="-5" dirty="0">
                <a:latin typeface="Arial"/>
                <a:cs typeface="Arial"/>
              </a:rPr>
              <a:t>семьи </a:t>
            </a:r>
            <a:r>
              <a:rPr sz="1800" dirty="0">
                <a:latin typeface="Arial"/>
                <a:cs typeface="Arial"/>
              </a:rPr>
              <a:t>в  </a:t>
            </a:r>
            <a:r>
              <a:rPr sz="1800" spc="-10" dirty="0">
                <a:latin typeface="Arial"/>
                <a:cs typeface="Arial"/>
              </a:rPr>
              <a:t>воспитании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5" dirty="0">
                <a:latin typeface="Arial"/>
                <a:cs typeface="Arial"/>
              </a:rPr>
              <a:t>образовании  </a:t>
            </a:r>
            <a:r>
              <a:rPr sz="1800" spc="-5" dirty="0">
                <a:latin typeface="Arial"/>
                <a:cs typeface="Arial"/>
              </a:rPr>
              <a:t>ребенка).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6619" y="1079639"/>
            <a:ext cx="525145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9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класс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2F5897"/>
                </a:solidFill>
                <a:latin typeface="Arial"/>
                <a:cs typeface="Arial"/>
              </a:rPr>
              <a:t>Знания </a:t>
            </a:r>
            <a:r>
              <a:rPr sz="1800" i="1" spc="-10" dirty="0">
                <a:solidFill>
                  <a:srgbClr val="2F5897"/>
                </a:solidFill>
                <a:latin typeface="Arial"/>
                <a:cs typeface="Arial"/>
              </a:rPr>
              <a:t>глобальных </a:t>
            </a:r>
            <a:r>
              <a:rPr sz="1800" i="1" spc="-15" dirty="0">
                <a:solidFill>
                  <a:srgbClr val="2F5897"/>
                </a:solidFill>
                <a:latin typeface="Arial"/>
                <a:cs typeface="Arial"/>
              </a:rPr>
              <a:t>проблем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Изменение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климата.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Мировой </a:t>
            </a:r>
            <a:r>
              <a:rPr sz="1800" spc="-5" dirty="0">
                <a:latin typeface="Arial"/>
                <a:cs typeface="Arial"/>
              </a:rPr>
              <a:t>океан,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вода.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Демографическая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проблема.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5" dirty="0">
                <a:latin typeface="Arial"/>
                <a:cs typeface="Arial"/>
              </a:rPr>
              <a:t>Продовольственная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проблема.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Миграция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беженцы.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Энергетическая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сырьевая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проблемы.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20" dirty="0">
                <a:latin typeface="Arial"/>
                <a:cs typeface="Arial"/>
              </a:rPr>
              <a:t>Гендерное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равенство.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Здравоохранение,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питание.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Права человека,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образование.</a:t>
            </a:r>
            <a:endParaRPr sz="1800">
              <a:latin typeface="Arial"/>
              <a:cs typeface="Arial"/>
            </a:endParaRPr>
          </a:p>
          <a:p>
            <a:pPr marL="195580" marR="64516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Инновации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сфере </a:t>
            </a:r>
            <a:r>
              <a:rPr sz="1800" dirty="0">
                <a:latin typeface="Arial"/>
                <a:cs typeface="Arial"/>
              </a:rPr>
              <a:t>данных для </a:t>
            </a:r>
            <a:r>
              <a:rPr sz="1800" spc="-20" dirty="0">
                <a:latin typeface="Arial"/>
                <a:cs typeface="Arial"/>
              </a:rPr>
              <a:t>целей  </a:t>
            </a:r>
            <a:r>
              <a:rPr sz="1800" spc="-5" dirty="0">
                <a:latin typeface="Arial"/>
                <a:cs typeface="Arial"/>
              </a:rPr>
              <a:t>развития (информационные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технологии).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2F5897"/>
                </a:solidFill>
                <a:latin typeface="Arial"/>
                <a:cs typeface="Arial"/>
              </a:rPr>
              <a:t>Межкультурные</a:t>
            </a:r>
            <a:r>
              <a:rPr sz="1800" i="1" spc="5" dirty="0">
                <a:solidFill>
                  <a:srgbClr val="2F5897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5897"/>
                </a:solidFill>
                <a:latin typeface="Arial"/>
                <a:cs typeface="Arial"/>
              </a:rPr>
              <a:t>знания</a:t>
            </a:r>
            <a:endParaRPr sz="1800">
              <a:latin typeface="Arial"/>
              <a:cs typeface="Arial"/>
            </a:endParaRPr>
          </a:p>
          <a:p>
            <a:pPr marL="195580" marR="220345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5" dirty="0">
                <a:latin typeface="Arial"/>
                <a:cs typeface="Arial"/>
              </a:rPr>
              <a:t>Традиции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обычаи </a:t>
            </a:r>
            <a:r>
              <a:rPr sz="1800" dirty="0">
                <a:latin typeface="Arial"/>
                <a:cs typeface="Arial"/>
              </a:rPr>
              <a:t>(аспекты: </a:t>
            </a:r>
            <a:r>
              <a:rPr sz="1800" spc="-25" dirty="0">
                <a:latin typeface="Arial"/>
                <a:cs typeface="Arial"/>
              </a:rPr>
              <a:t>межкультурная  </a:t>
            </a:r>
            <a:r>
              <a:rPr sz="1800" dirty="0">
                <a:latin typeface="Arial"/>
                <a:cs typeface="Arial"/>
              </a:rPr>
              <a:t>коммуникация, </a:t>
            </a:r>
            <a:r>
              <a:rPr sz="1800" spc="-5" dirty="0">
                <a:latin typeface="Arial"/>
                <a:cs typeface="Arial"/>
              </a:rPr>
              <a:t>концепции </a:t>
            </a:r>
            <a:r>
              <a:rPr sz="1800" spc="-25" dirty="0">
                <a:latin typeface="Arial"/>
                <a:cs typeface="Arial"/>
              </a:rPr>
              <a:t>межкультурного  </a:t>
            </a:r>
            <a:r>
              <a:rPr sz="1800" spc="-10" dirty="0">
                <a:latin typeface="Arial"/>
                <a:cs typeface="Arial"/>
              </a:rPr>
              <a:t>взаимодействия, </a:t>
            </a:r>
            <a:r>
              <a:rPr sz="1800" spc="-5" dirty="0">
                <a:latin typeface="Arial"/>
                <a:cs typeface="Arial"/>
              </a:rPr>
              <a:t>идентичность, </a:t>
            </a:r>
            <a:r>
              <a:rPr sz="1800" spc="-10" dirty="0">
                <a:latin typeface="Arial"/>
                <a:cs typeface="Arial"/>
              </a:rPr>
              <a:t>стереотипы).</a:t>
            </a:r>
            <a:endParaRPr sz="18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Семья (аспект: </a:t>
            </a:r>
            <a:r>
              <a:rPr sz="1800" spc="-15" dirty="0">
                <a:latin typeface="Arial"/>
                <a:cs typeface="Arial"/>
              </a:rPr>
              <a:t>роль </a:t>
            </a:r>
            <a:r>
              <a:rPr sz="1800" spc="-5" dirty="0">
                <a:latin typeface="Arial"/>
                <a:cs typeface="Arial"/>
              </a:rPr>
              <a:t>семьи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жизни </a:t>
            </a:r>
            <a:r>
              <a:rPr sz="1800" spc="-10" dirty="0">
                <a:latin typeface="Arial"/>
                <a:cs typeface="Arial"/>
              </a:rPr>
              <a:t>общества </a:t>
            </a:r>
            <a:r>
              <a:rPr sz="1800" dirty="0">
                <a:latin typeface="Arial"/>
                <a:cs typeface="Arial"/>
              </a:rPr>
              <a:t>и  в </a:t>
            </a:r>
            <a:r>
              <a:rPr sz="1800" spc="-5" dirty="0">
                <a:latin typeface="Arial"/>
                <a:cs typeface="Arial"/>
              </a:rPr>
              <a:t>социализации).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6076B4"/>
              </a:buClr>
              <a:buSzPct val="83333"/>
              <a:buChar char="•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Образование (роль </a:t>
            </a:r>
            <a:r>
              <a:rPr sz="1800" spc="-15" dirty="0">
                <a:latin typeface="Arial"/>
                <a:cs typeface="Arial"/>
              </a:rPr>
              <a:t>образования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обществе).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958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825500"/>
            <a:ext cx="6049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F5897"/>
                </a:solidFill>
              </a:rPr>
              <a:t>Какие</a:t>
            </a:r>
            <a:r>
              <a:rPr spc="-235" dirty="0">
                <a:solidFill>
                  <a:srgbClr val="2F5897"/>
                </a:solidFill>
              </a:rPr>
              <a:t> </a:t>
            </a:r>
            <a:r>
              <a:rPr spc="-95" dirty="0">
                <a:solidFill>
                  <a:srgbClr val="2F5897"/>
                </a:solidFill>
              </a:rPr>
              <a:t>умения</a:t>
            </a:r>
            <a:r>
              <a:rPr spc="-204" dirty="0">
                <a:solidFill>
                  <a:srgbClr val="2F5897"/>
                </a:solidFill>
              </a:rPr>
              <a:t> </a:t>
            </a:r>
            <a:r>
              <a:rPr spc="-100" dirty="0">
                <a:solidFill>
                  <a:srgbClr val="2F5897"/>
                </a:solidFill>
              </a:rPr>
              <a:t>проверяет</a:t>
            </a:r>
            <a:r>
              <a:rPr spc="-240" dirty="0">
                <a:solidFill>
                  <a:srgbClr val="2F5897"/>
                </a:solidFill>
              </a:rPr>
              <a:t> </a:t>
            </a:r>
            <a:r>
              <a:rPr spc="-95" dirty="0">
                <a:solidFill>
                  <a:srgbClr val="2F5897"/>
                </a:solidFill>
              </a:rPr>
              <a:t>когнитивный</a:t>
            </a:r>
            <a:r>
              <a:rPr spc="-240" dirty="0">
                <a:solidFill>
                  <a:srgbClr val="2F5897"/>
                </a:solidFill>
              </a:rPr>
              <a:t> </a:t>
            </a:r>
            <a:r>
              <a:rPr spc="-114" dirty="0">
                <a:solidFill>
                  <a:srgbClr val="2F5897"/>
                </a:solidFill>
              </a:rPr>
              <a:t>тест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5003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91440" marR="977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А.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Оценивать информацию,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формулировать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аргументы,  объяснять сложные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ситуации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проблемы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0805" marR="226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Отбирать источники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информации и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оценивать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достоверность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значимость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Идентифицировать (распознавать) глобальную проблему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в  информации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источника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(текст,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визуальная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информация, 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статистические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данные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пр.)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Идентифицировать проявления 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культурного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сходства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различий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на основе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информации</a:t>
                      </a:r>
                      <a:r>
                        <a:rPr sz="2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источника.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90170" marR="779145" indent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Описывать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объяснять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сложную ситуацию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(приводить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аргументы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доводы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 факты / примеры в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поддержку или  опровержение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приведенного тезиса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с опорой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информацию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источника).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3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690" y="474979"/>
            <a:ext cx="6049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F5897"/>
                </a:solidFill>
              </a:rPr>
              <a:t>Какие</a:t>
            </a:r>
            <a:r>
              <a:rPr spc="-235" dirty="0">
                <a:solidFill>
                  <a:srgbClr val="2F5897"/>
                </a:solidFill>
              </a:rPr>
              <a:t> </a:t>
            </a:r>
            <a:r>
              <a:rPr spc="-95" dirty="0">
                <a:solidFill>
                  <a:srgbClr val="2F5897"/>
                </a:solidFill>
              </a:rPr>
              <a:t>умения</a:t>
            </a:r>
            <a:r>
              <a:rPr spc="-204" dirty="0">
                <a:solidFill>
                  <a:srgbClr val="2F5897"/>
                </a:solidFill>
              </a:rPr>
              <a:t> </a:t>
            </a:r>
            <a:r>
              <a:rPr spc="-100" dirty="0">
                <a:solidFill>
                  <a:srgbClr val="2F5897"/>
                </a:solidFill>
              </a:rPr>
              <a:t>проверяет</a:t>
            </a:r>
            <a:r>
              <a:rPr spc="-240" dirty="0">
                <a:solidFill>
                  <a:srgbClr val="2F5897"/>
                </a:solidFill>
              </a:rPr>
              <a:t> </a:t>
            </a:r>
            <a:r>
              <a:rPr spc="-95" dirty="0">
                <a:solidFill>
                  <a:srgbClr val="2F5897"/>
                </a:solidFill>
              </a:rPr>
              <a:t>когнитивный</a:t>
            </a:r>
            <a:r>
              <a:rPr spc="-240" dirty="0">
                <a:solidFill>
                  <a:srgbClr val="2F5897"/>
                </a:solidFill>
              </a:rPr>
              <a:t> </a:t>
            </a:r>
            <a:r>
              <a:rPr spc="-114" dirty="0">
                <a:solidFill>
                  <a:srgbClr val="2F5897"/>
                </a:solidFill>
              </a:rPr>
              <a:t>тест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2628" y="1331722"/>
          <a:ext cx="8535670" cy="4998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91440" marR="6280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Б.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Выявлять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анализировать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различные мнения,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(подходы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perspectives)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1440" marR="3041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Находить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основания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представлять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различные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подходы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(мнения, 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взгляды)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1440" marR="42925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Идентифицировать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связи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(взаимодействия),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высказывать 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предположения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о перспективах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(последствиях) развития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проблемы  (явления,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действия,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взаимодействия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пр.) на основе информации  источника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484505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В.	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Осознавать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различия в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коммуникации (во</a:t>
                      </a:r>
                      <a:r>
                        <a:rPr sz="2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взаимодействиях)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 marR="14560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Понимать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коммуникативные контексты и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необходимость  уважительного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взаимодействия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125" dirty="0">
                          <a:latin typeface="Arial"/>
                          <a:cs typeface="Arial"/>
                        </a:rPr>
                        <a:t>Г.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Оценивать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действия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и их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последствия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(результаты)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Осознавать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необходимые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действия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Понимать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оценивать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последствия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822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9076" y="5668844"/>
            <a:ext cx="5286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750" spc="-4" dirty="0">
                <a:solidFill>
                  <a:srgbClr val="808080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857250"/>
            <a:ext cx="9143999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6517006" y="5644705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22625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836" y="865562"/>
            <a:ext cx="825477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spcBef>
                <a:spcPts val="75"/>
              </a:spcBef>
              <a:tabLst>
                <a:tab pos="913448" algn="l"/>
              </a:tabLst>
            </a:pPr>
            <a:r>
              <a:rPr spc="-11" dirty="0"/>
              <a:t>ПОД </a:t>
            </a:r>
            <a:r>
              <a:rPr spc="-19" dirty="0"/>
              <a:t>КРЕАТИВНЫМ </a:t>
            </a:r>
            <a:r>
              <a:rPr spc="-4" dirty="0"/>
              <a:t>МЫШЛЕНИЕМ  </a:t>
            </a:r>
            <a:r>
              <a:rPr spc="-30" dirty="0"/>
              <a:t>БУДЕМ	</a:t>
            </a:r>
            <a:r>
              <a:rPr spc="-23" dirty="0"/>
              <a:t>ПОНИМАТЬ</a:t>
            </a:r>
          </a:p>
        </p:txBody>
      </p:sp>
      <p:sp>
        <p:nvSpPr>
          <p:cNvPr id="3" name="object 3"/>
          <p:cNvSpPr/>
          <p:nvPr/>
        </p:nvSpPr>
        <p:spPr>
          <a:xfrm>
            <a:off x="6030163" y="2631281"/>
            <a:ext cx="3036094" cy="336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91835" y="2280781"/>
            <a:ext cx="7114223" cy="3477940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9525" marR="797719" indent="-476" algn="just">
              <a:lnSpc>
                <a:spcPts val="2273"/>
              </a:lnSpc>
              <a:spcBef>
                <a:spcPts val="353"/>
              </a:spcBef>
            </a:pPr>
            <a:r>
              <a:rPr sz="2100" dirty="0">
                <a:latin typeface="Arial"/>
                <a:cs typeface="Arial"/>
              </a:rPr>
              <a:t>Cпособность </a:t>
            </a:r>
            <a:r>
              <a:rPr sz="2100" spc="-4" dirty="0">
                <a:latin typeface="Arial"/>
                <a:cs typeface="Arial"/>
              </a:rPr>
              <a:t>продуктивно </a:t>
            </a:r>
            <a:r>
              <a:rPr sz="2100" spc="-11" dirty="0">
                <a:latin typeface="Arial"/>
                <a:cs typeface="Arial"/>
              </a:rPr>
              <a:t>участвовать </a:t>
            </a:r>
            <a:r>
              <a:rPr sz="2100" spc="-4" dirty="0">
                <a:latin typeface="Arial"/>
                <a:cs typeface="Arial"/>
              </a:rPr>
              <a:t>в </a:t>
            </a:r>
            <a:r>
              <a:rPr sz="2100" spc="-8" dirty="0">
                <a:latin typeface="Arial"/>
                <a:cs typeface="Arial"/>
              </a:rPr>
              <a:t>процессе  </a:t>
            </a:r>
            <a:r>
              <a:rPr sz="2100" b="1" spc="-11" dirty="0">
                <a:latin typeface="Arial"/>
                <a:cs typeface="Arial"/>
              </a:rPr>
              <a:t>выработки</a:t>
            </a:r>
            <a:r>
              <a:rPr sz="2100" spc="-11" dirty="0">
                <a:latin typeface="Arial"/>
                <a:cs typeface="Arial"/>
              </a:rPr>
              <a:t>, </a:t>
            </a:r>
            <a:r>
              <a:rPr sz="2100" b="1" spc="-4" dirty="0">
                <a:latin typeface="Arial"/>
                <a:cs typeface="Arial"/>
              </a:rPr>
              <a:t>оценки </a:t>
            </a:r>
            <a:r>
              <a:rPr sz="2100" spc="-4" dirty="0">
                <a:latin typeface="Arial"/>
                <a:cs typeface="Arial"/>
              </a:rPr>
              <a:t>и </a:t>
            </a:r>
            <a:r>
              <a:rPr sz="2100" b="1" spc="-8" dirty="0">
                <a:latin typeface="Arial"/>
                <a:cs typeface="Arial"/>
              </a:rPr>
              <a:t>совершенствовании </a:t>
            </a:r>
            <a:r>
              <a:rPr sz="2100" spc="-4" dirty="0">
                <a:latin typeface="Arial"/>
                <a:cs typeface="Arial"/>
              </a:rPr>
              <a:t>идей,  </a:t>
            </a:r>
            <a:r>
              <a:rPr sz="2100" spc="-8" dirty="0">
                <a:latin typeface="Arial"/>
                <a:cs typeface="Arial"/>
              </a:rPr>
              <a:t>направленных </a:t>
            </a:r>
            <a:r>
              <a:rPr sz="2100" spc="-4" dirty="0">
                <a:latin typeface="Arial"/>
                <a:cs typeface="Arial"/>
              </a:rPr>
              <a:t>на</a:t>
            </a:r>
            <a:r>
              <a:rPr sz="2100" spc="19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получение</a:t>
            </a:r>
            <a:endParaRPr sz="2100">
              <a:latin typeface="Arial"/>
              <a:cs typeface="Arial"/>
            </a:endParaRPr>
          </a:p>
          <a:p>
            <a:pPr marL="90488" marR="3810" indent="-81439">
              <a:lnSpc>
                <a:spcPct val="90000"/>
              </a:lnSpc>
              <a:spcBef>
                <a:spcPts val="630"/>
              </a:spcBef>
              <a:buSzPct val="96428"/>
              <a:buFont typeface="Arial"/>
              <a:buChar char="•"/>
              <a:tabLst>
                <a:tab pos="103346" algn="l"/>
              </a:tabLst>
            </a:pPr>
            <a:r>
              <a:rPr sz="2100" b="1" i="1" spc="-8" dirty="0">
                <a:latin typeface="Arial"/>
                <a:cs typeface="Arial"/>
              </a:rPr>
              <a:t>инновационных </a:t>
            </a:r>
            <a:r>
              <a:rPr spc="-4" dirty="0">
                <a:latin typeface="Arial"/>
                <a:cs typeface="Arial"/>
              </a:rPr>
              <a:t>(новых, </a:t>
            </a:r>
            <a:r>
              <a:rPr spc="-11" dirty="0">
                <a:latin typeface="Arial"/>
                <a:cs typeface="Arial"/>
              </a:rPr>
              <a:t>новаторских, </a:t>
            </a:r>
            <a:r>
              <a:rPr spc="-4" dirty="0">
                <a:latin typeface="Arial"/>
                <a:cs typeface="Arial"/>
              </a:rPr>
              <a:t>оригинальных,  </a:t>
            </a:r>
            <a:r>
              <a:rPr spc="-8" dirty="0">
                <a:latin typeface="Arial"/>
                <a:cs typeface="Arial"/>
              </a:rPr>
              <a:t>нестандартных, </a:t>
            </a:r>
            <a:r>
              <a:rPr spc="-4" dirty="0">
                <a:latin typeface="Arial"/>
                <a:cs typeface="Arial"/>
              </a:rPr>
              <a:t>непривычных </a:t>
            </a:r>
            <a:r>
              <a:rPr dirty="0">
                <a:latin typeface="Arial"/>
                <a:cs typeface="Arial"/>
              </a:rPr>
              <a:t>и </a:t>
            </a:r>
            <a:r>
              <a:rPr spc="-41" dirty="0">
                <a:latin typeface="Arial"/>
                <a:cs typeface="Arial"/>
              </a:rPr>
              <a:t>т.п.) </a:t>
            </a:r>
            <a:r>
              <a:rPr sz="2100" spc="-4" dirty="0">
                <a:latin typeface="Arial"/>
                <a:cs typeface="Arial"/>
              </a:rPr>
              <a:t>и </a:t>
            </a:r>
            <a:r>
              <a:rPr sz="2100" b="1" i="1" spc="-8" dirty="0">
                <a:latin typeface="Arial"/>
                <a:cs typeface="Arial"/>
              </a:rPr>
              <a:t>эффективных  </a:t>
            </a:r>
            <a:r>
              <a:rPr spc="-8" dirty="0">
                <a:latin typeface="Arial"/>
                <a:cs typeface="Arial"/>
              </a:rPr>
              <a:t>(действенных, </a:t>
            </a:r>
            <a:r>
              <a:rPr spc="-23" dirty="0">
                <a:latin typeface="Arial"/>
                <a:cs typeface="Arial"/>
              </a:rPr>
              <a:t>результативных, </a:t>
            </a:r>
            <a:r>
              <a:rPr spc="-4" dirty="0">
                <a:latin typeface="Arial"/>
                <a:cs typeface="Arial"/>
              </a:rPr>
              <a:t>экономичных, оптимальных </a:t>
            </a:r>
            <a:r>
              <a:rPr dirty="0">
                <a:latin typeface="Arial"/>
                <a:cs typeface="Arial"/>
              </a:rPr>
              <a:t>и </a:t>
            </a:r>
            <a:r>
              <a:rPr spc="-38" dirty="0">
                <a:latin typeface="Arial"/>
                <a:cs typeface="Arial"/>
              </a:rPr>
              <a:t>т.п.)  </a:t>
            </a:r>
            <a:r>
              <a:rPr sz="2100" b="1" i="1" spc="-4" dirty="0">
                <a:latin typeface="Arial"/>
                <a:cs typeface="Arial"/>
              </a:rPr>
              <a:t>решений</a:t>
            </a:r>
            <a:r>
              <a:rPr sz="2100" spc="-4" dirty="0">
                <a:latin typeface="Arial"/>
                <a:cs typeface="Arial"/>
              </a:rPr>
              <a:t>,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4" dirty="0">
                <a:latin typeface="Arial"/>
                <a:cs typeface="Arial"/>
              </a:rPr>
              <a:t>и/или</a:t>
            </a:r>
            <a:endParaRPr sz="2100">
              <a:latin typeface="Arial"/>
              <a:cs typeface="Arial"/>
            </a:endParaRPr>
          </a:p>
          <a:p>
            <a:pPr marL="102870" indent="-93821">
              <a:spcBef>
                <a:spcPts val="424"/>
              </a:spcBef>
              <a:buSzPct val="96428"/>
              <a:buFont typeface="Arial"/>
              <a:buChar char="•"/>
              <a:tabLst>
                <a:tab pos="103346" algn="l"/>
              </a:tabLst>
            </a:pPr>
            <a:r>
              <a:rPr sz="2100" b="1" spc="-15" dirty="0">
                <a:latin typeface="Arial"/>
                <a:cs typeface="Arial"/>
              </a:rPr>
              <a:t>нового </a:t>
            </a:r>
            <a:r>
              <a:rPr sz="2100" b="1" spc="-4" dirty="0">
                <a:latin typeface="Arial"/>
                <a:cs typeface="Arial"/>
              </a:rPr>
              <a:t>знания</a:t>
            </a:r>
            <a:r>
              <a:rPr sz="2100" spc="-4" dirty="0">
                <a:latin typeface="Arial"/>
                <a:cs typeface="Arial"/>
              </a:rPr>
              <a:t>,</a:t>
            </a:r>
            <a:r>
              <a:rPr sz="2100" spc="19" dirty="0">
                <a:latin typeface="Arial"/>
                <a:cs typeface="Arial"/>
              </a:rPr>
              <a:t> </a:t>
            </a:r>
            <a:r>
              <a:rPr sz="2100" spc="-4" dirty="0">
                <a:latin typeface="Arial"/>
                <a:cs typeface="Arial"/>
              </a:rPr>
              <a:t>и/или</a:t>
            </a:r>
            <a:endParaRPr sz="2100">
              <a:latin typeface="Arial"/>
              <a:cs typeface="Arial"/>
            </a:endParaRPr>
          </a:p>
          <a:p>
            <a:pPr marL="90488" marR="1241584" indent="-81439">
              <a:lnSpc>
                <a:spcPts val="2265"/>
              </a:lnSpc>
              <a:spcBef>
                <a:spcPts val="713"/>
              </a:spcBef>
              <a:buSzPct val="96428"/>
              <a:buFont typeface="Arial"/>
              <a:buChar char="•"/>
              <a:tabLst>
                <a:tab pos="103346" algn="l"/>
              </a:tabLst>
            </a:pPr>
            <a:r>
              <a:rPr sz="2100" b="1" spc="-11" dirty="0">
                <a:latin typeface="Arial"/>
                <a:cs typeface="Arial"/>
              </a:rPr>
              <a:t>эффектного </a:t>
            </a:r>
            <a:r>
              <a:rPr spc="-15" dirty="0">
                <a:latin typeface="Arial"/>
                <a:cs typeface="Arial"/>
              </a:rPr>
              <a:t>(впечатляющего, вдохновляющего,  </a:t>
            </a:r>
            <a:r>
              <a:rPr spc="-8" dirty="0">
                <a:latin typeface="Arial"/>
                <a:cs typeface="Arial"/>
              </a:rPr>
              <a:t>необыкновенного, </a:t>
            </a:r>
            <a:r>
              <a:rPr spc="-19" dirty="0">
                <a:latin typeface="Arial"/>
                <a:cs typeface="Arial"/>
              </a:rPr>
              <a:t>удивительного </a:t>
            </a:r>
            <a:r>
              <a:rPr dirty="0">
                <a:latin typeface="Arial"/>
                <a:cs typeface="Arial"/>
              </a:rPr>
              <a:t>и </a:t>
            </a:r>
            <a:r>
              <a:rPr spc="-41" dirty="0">
                <a:latin typeface="Arial"/>
                <a:cs typeface="Arial"/>
              </a:rPr>
              <a:t>т.п.) </a:t>
            </a:r>
            <a:r>
              <a:rPr sz="2100" b="1" spc="-8" dirty="0">
                <a:latin typeface="Arial"/>
                <a:cs typeface="Arial"/>
              </a:rPr>
              <a:t>выражения  </a:t>
            </a:r>
            <a:r>
              <a:rPr sz="2100" b="1" spc="-11" dirty="0">
                <a:latin typeface="Arial"/>
                <a:cs typeface="Arial"/>
              </a:rPr>
              <a:t>воображения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0501" y="5659319"/>
            <a:ext cx="11001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/>
            <a:fld id="{81D60167-4931-47E6-BA6A-407CBD079E47}" type="slidenum">
              <a:rPr sz="750" spc="-4" dirty="0">
                <a:solidFill>
                  <a:srgbClr val="808080"/>
                </a:solidFill>
                <a:latin typeface="Arial"/>
                <a:cs typeface="Arial"/>
              </a:rPr>
              <a:pPr marL="28575"/>
              <a:t>49</a:t>
            </a:fld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7230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чем сущность функциональной грамотности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899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546" y="1066956"/>
            <a:ext cx="6943802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23" dirty="0"/>
              <a:t>СОДЕРЖАТЕЛЬНАЯ</a:t>
            </a:r>
            <a:r>
              <a:rPr spc="-19" dirty="0"/>
              <a:t> </a:t>
            </a:r>
            <a:r>
              <a:rPr spc="-11" dirty="0"/>
              <a:t>МОДЕЛЬ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4318" y="2631282"/>
            <a:ext cx="5462111" cy="3369469"/>
            <a:chOff x="4805756" y="2365375"/>
            <a:chExt cx="7282815" cy="4492625"/>
          </a:xfrm>
        </p:grpSpPr>
        <p:sp>
          <p:nvSpPr>
            <p:cNvPr id="4" name="object 4"/>
            <p:cNvSpPr/>
            <p:nvPr/>
          </p:nvSpPr>
          <p:spPr>
            <a:xfrm>
              <a:off x="8040217" y="2365375"/>
              <a:ext cx="4048125" cy="4492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808944" y="2419400"/>
              <a:ext cx="3995991" cy="14399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808931" y="2419400"/>
              <a:ext cx="3996054" cy="1440180"/>
            </a:xfrm>
            <a:custGeom>
              <a:avLst/>
              <a:gdLst/>
              <a:ahLst/>
              <a:cxnLst/>
              <a:rect l="l" t="t" r="r" b="b"/>
              <a:pathLst>
                <a:path w="3996054" h="1440179">
                  <a:moveTo>
                    <a:pt x="0" y="720001"/>
                  </a:moveTo>
                  <a:lnTo>
                    <a:pt x="4609" y="670704"/>
                  </a:lnTo>
                  <a:lnTo>
                    <a:pt x="18239" y="622300"/>
                  </a:lnTo>
                  <a:lnTo>
                    <a:pt x="40592" y="574894"/>
                  </a:lnTo>
                  <a:lnTo>
                    <a:pt x="71370" y="528594"/>
                  </a:lnTo>
                  <a:lnTo>
                    <a:pt x="110276" y="483508"/>
                  </a:lnTo>
                  <a:lnTo>
                    <a:pt x="157013" y="439742"/>
                  </a:lnTo>
                  <a:lnTo>
                    <a:pt x="211282" y="397404"/>
                  </a:lnTo>
                  <a:lnTo>
                    <a:pt x="272786" y="356600"/>
                  </a:lnTo>
                  <a:lnTo>
                    <a:pt x="306158" y="336808"/>
                  </a:lnTo>
                  <a:lnTo>
                    <a:pt x="341227" y="317439"/>
                  </a:lnTo>
                  <a:lnTo>
                    <a:pt x="377957" y="298508"/>
                  </a:lnTo>
                  <a:lnTo>
                    <a:pt x="416309" y="280028"/>
                  </a:lnTo>
                  <a:lnTo>
                    <a:pt x="456246" y="262011"/>
                  </a:lnTo>
                  <a:lnTo>
                    <a:pt x="497733" y="244473"/>
                  </a:lnTo>
                  <a:lnTo>
                    <a:pt x="540730" y="227425"/>
                  </a:lnTo>
                  <a:lnTo>
                    <a:pt x="585201" y="210881"/>
                  </a:lnTo>
                  <a:lnTo>
                    <a:pt x="631109" y="194856"/>
                  </a:lnTo>
                  <a:lnTo>
                    <a:pt x="678417" y="179361"/>
                  </a:lnTo>
                  <a:lnTo>
                    <a:pt x="727087" y="164411"/>
                  </a:lnTo>
                  <a:lnTo>
                    <a:pt x="777083" y="150020"/>
                  </a:lnTo>
                  <a:lnTo>
                    <a:pt x="828366" y="136199"/>
                  </a:lnTo>
                  <a:lnTo>
                    <a:pt x="880900" y="122963"/>
                  </a:lnTo>
                  <a:lnTo>
                    <a:pt x="934648" y="110326"/>
                  </a:lnTo>
                  <a:lnTo>
                    <a:pt x="989572" y="98300"/>
                  </a:lnTo>
                  <a:lnTo>
                    <a:pt x="1045636" y="86899"/>
                  </a:lnTo>
                  <a:lnTo>
                    <a:pt x="1102801" y="76136"/>
                  </a:lnTo>
                  <a:lnTo>
                    <a:pt x="1161032" y="66026"/>
                  </a:lnTo>
                  <a:lnTo>
                    <a:pt x="1220290" y="56580"/>
                  </a:lnTo>
                  <a:lnTo>
                    <a:pt x="1280538" y="47813"/>
                  </a:lnTo>
                  <a:lnTo>
                    <a:pt x="1341740" y="39738"/>
                  </a:lnTo>
                  <a:lnTo>
                    <a:pt x="1403857" y="32369"/>
                  </a:lnTo>
                  <a:lnTo>
                    <a:pt x="1466854" y="25718"/>
                  </a:lnTo>
                  <a:lnTo>
                    <a:pt x="1530692" y="19800"/>
                  </a:lnTo>
                  <a:lnTo>
                    <a:pt x="1595335" y="14627"/>
                  </a:lnTo>
                  <a:lnTo>
                    <a:pt x="1660745" y="10213"/>
                  </a:lnTo>
                  <a:lnTo>
                    <a:pt x="1726885" y="6572"/>
                  </a:lnTo>
                  <a:lnTo>
                    <a:pt x="1793718" y="3717"/>
                  </a:lnTo>
                  <a:lnTo>
                    <a:pt x="1861206" y="1661"/>
                  </a:lnTo>
                  <a:lnTo>
                    <a:pt x="1929313" y="417"/>
                  </a:lnTo>
                  <a:lnTo>
                    <a:pt x="1998002" y="0"/>
                  </a:lnTo>
                  <a:lnTo>
                    <a:pt x="2066690" y="417"/>
                  </a:lnTo>
                  <a:lnTo>
                    <a:pt x="2134797" y="1661"/>
                  </a:lnTo>
                  <a:lnTo>
                    <a:pt x="2202286" y="3717"/>
                  </a:lnTo>
                  <a:lnTo>
                    <a:pt x="2269118" y="6572"/>
                  </a:lnTo>
                  <a:lnTo>
                    <a:pt x="2335258" y="10213"/>
                  </a:lnTo>
                  <a:lnTo>
                    <a:pt x="2400668" y="14627"/>
                  </a:lnTo>
                  <a:lnTo>
                    <a:pt x="2465311" y="19800"/>
                  </a:lnTo>
                  <a:lnTo>
                    <a:pt x="2529149" y="25718"/>
                  </a:lnTo>
                  <a:lnTo>
                    <a:pt x="2592146" y="32369"/>
                  </a:lnTo>
                  <a:lnTo>
                    <a:pt x="2654264" y="39738"/>
                  </a:lnTo>
                  <a:lnTo>
                    <a:pt x="2715465" y="47813"/>
                  </a:lnTo>
                  <a:lnTo>
                    <a:pt x="2775714" y="56580"/>
                  </a:lnTo>
                  <a:lnTo>
                    <a:pt x="2834972" y="66026"/>
                  </a:lnTo>
                  <a:lnTo>
                    <a:pt x="2893202" y="76136"/>
                  </a:lnTo>
                  <a:lnTo>
                    <a:pt x="2950368" y="86899"/>
                  </a:lnTo>
                  <a:lnTo>
                    <a:pt x="3006431" y="98300"/>
                  </a:lnTo>
                  <a:lnTo>
                    <a:pt x="3061355" y="110326"/>
                  </a:lnTo>
                  <a:lnTo>
                    <a:pt x="3115103" y="122963"/>
                  </a:lnTo>
                  <a:lnTo>
                    <a:pt x="3167637" y="136199"/>
                  </a:lnTo>
                  <a:lnTo>
                    <a:pt x="3218921" y="150020"/>
                  </a:lnTo>
                  <a:lnTo>
                    <a:pt x="3268916" y="164411"/>
                  </a:lnTo>
                  <a:lnTo>
                    <a:pt x="3317586" y="179361"/>
                  </a:lnTo>
                  <a:lnTo>
                    <a:pt x="3364894" y="194856"/>
                  </a:lnTo>
                  <a:lnTo>
                    <a:pt x="3410802" y="210881"/>
                  </a:lnTo>
                  <a:lnTo>
                    <a:pt x="3455273" y="227425"/>
                  </a:lnTo>
                  <a:lnTo>
                    <a:pt x="3498271" y="244473"/>
                  </a:lnTo>
                  <a:lnTo>
                    <a:pt x="3539757" y="262011"/>
                  </a:lnTo>
                  <a:lnTo>
                    <a:pt x="3579695" y="280028"/>
                  </a:lnTo>
                  <a:lnTo>
                    <a:pt x="3618047" y="298508"/>
                  </a:lnTo>
                  <a:lnTo>
                    <a:pt x="3654776" y="317439"/>
                  </a:lnTo>
                  <a:lnTo>
                    <a:pt x="3689845" y="336808"/>
                  </a:lnTo>
                  <a:lnTo>
                    <a:pt x="3723218" y="356600"/>
                  </a:lnTo>
                  <a:lnTo>
                    <a:pt x="3784722" y="397404"/>
                  </a:lnTo>
                  <a:lnTo>
                    <a:pt x="3838991" y="439742"/>
                  </a:lnTo>
                  <a:lnTo>
                    <a:pt x="3885727" y="483508"/>
                  </a:lnTo>
                  <a:lnTo>
                    <a:pt x="3924633" y="528594"/>
                  </a:lnTo>
                  <a:lnTo>
                    <a:pt x="3955411" y="574894"/>
                  </a:lnTo>
                  <a:lnTo>
                    <a:pt x="3977764" y="622300"/>
                  </a:lnTo>
                  <a:lnTo>
                    <a:pt x="3991394" y="670704"/>
                  </a:lnTo>
                  <a:lnTo>
                    <a:pt x="3996004" y="720001"/>
                  </a:lnTo>
                  <a:lnTo>
                    <a:pt x="3994845" y="744753"/>
                  </a:lnTo>
                  <a:lnTo>
                    <a:pt x="3985688" y="793617"/>
                  </a:lnTo>
                  <a:lnTo>
                    <a:pt x="3967660" y="841536"/>
                  </a:lnTo>
                  <a:lnTo>
                    <a:pt x="3941057" y="888402"/>
                  </a:lnTo>
                  <a:lnTo>
                    <a:pt x="3906177" y="934108"/>
                  </a:lnTo>
                  <a:lnTo>
                    <a:pt x="3863319" y="978548"/>
                  </a:lnTo>
                  <a:lnTo>
                    <a:pt x="3812779" y="1021614"/>
                  </a:lnTo>
                  <a:lnTo>
                    <a:pt x="3754855" y="1063198"/>
                  </a:lnTo>
                  <a:lnTo>
                    <a:pt x="3689845" y="1103193"/>
                  </a:lnTo>
                  <a:lnTo>
                    <a:pt x="3654776" y="1122562"/>
                  </a:lnTo>
                  <a:lnTo>
                    <a:pt x="3618047" y="1141493"/>
                  </a:lnTo>
                  <a:lnTo>
                    <a:pt x="3579695" y="1159974"/>
                  </a:lnTo>
                  <a:lnTo>
                    <a:pt x="3539757" y="1177990"/>
                  </a:lnTo>
                  <a:lnTo>
                    <a:pt x="3498271" y="1195529"/>
                  </a:lnTo>
                  <a:lnTo>
                    <a:pt x="3455273" y="1212576"/>
                  </a:lnTo>
                  <a:lnTo>
                    <a:pt x="3410802" y="1229120"/>
                  </a:lnTo>
                  <a:lnTo>
                    <a:pt x="3364894" y="1245145"/>
                  </a:lnTo>
                  <a:lnTo>
                    <a:pt x="3317586" y="1260640"/>
                  </a:lnTo>
                  <a:lnTo>
                    <a:pt x="3268916" y="1275590"/>
                  </a:lnTo>
                  <a:lnTo>
                    <a:pt x="3218921" y="1289982"/>
                  </a:lnTo>
                  <a:lnTo>
                    <a:pt x="3167637" y="1303802"/>
                  </a:lnTo>
                  <a:lnTo>
                    <a:pt x="3115103" y="1317038"/>
                  </a:lnTo>
                  <a:lnTo>
                    <a:pt x="3061355" y="1329675"/>
                  </a:lnTo>
                  <a:lnTo>
                    <a:pt x="3006431" y="1341701"/>
                  </a:lnTo>
                  <a:lnTo>
                    <a:pt x="2950368" y="1353102"/>
                  </a:lnTo>
                  <a:lnTo>
                    <a:pt x="2893202" y="1363865"/>
                  </a:lnTo>
                  <a:lnTo>
                    <a:pt x="2834972" y="1373976"/>
                  </a:lnTo>
                  <a:lnTo>
                    <a:pt x="2775714" y="1383421"/>
                  </a:lnTo>
                  <a:lnTo>
                    <a:pt x="2715465" y="1392188"/>
                  </a:lnTo>
                  <a:lnTo>
                    <a:pt x="2654264" y="1400263"/>
                  </a:lnTo>
                  <a:lnTo>
                    <a:pt x="2592146" y="1407632"/>
                  </a:lnTo>
                  <a:lnTo>
                    <a:pt x="2529149" y="1414283"/>
                  </a:lnTo>
                  <a:lnTo>
                    <a:pt x="2465311" y="1420201"/>
                  </a:lnTo>
                  <a:lnTo>
                    <a:pt x="2400668" y="1425374"/>
                  </a:lnTo>
                  <a:lnTo>
                    <a:pt x="2335258" y="1429788"/>
                  </a:lnTo>
                  <a:lnTo>
                    <a:pt x="2269118" y="1433429"/>
                  </a:lnTo>
                  <a:lnTo>
                    <a:pt x="2202286" y="1436284"/>
                  </a:lnTo>
                  <a:lnTo>
                    <a:pt x="2134797" y="1438341"/>
                  </a:lnTo>
                  <a:lnTo>
                    <a:pt x="2066690" y="1439584"/>
                  </a:lnTo>
                  <a:lnTo>
                    <a:pt x="1998002" y="1440002"/>
                  </a:lnTo>
                  <a:lnTo>
                    <a:pt x="1929313" y="1439584"/>
                  </a:lnTo>
                  <a:lnTo>
                    <a:pt x="1861206" y="1438341"/>
                  </a:lnTo>
                  <a:lnTo>
                    <a:pt x="1793718" y="1436284"/>
                  </a:lnTo>
                  <a:lnTo>
                    <a:pt x="1726885" y="1433429"/>
                  </a:lnTo>
                  <a:lnTo>
                    <a:pt x="1660745" y="1429788"/>
                  </a:lnTo>
                  <a:lnTo>
                    <a:pt x="1595335" y="1425374"/>
                  </a:lnTo>
                  <a:lnTo>
                    <a:pt x="1530692" y="1420201"/>
                  </a:lnTo>
                  <a:lnTo>
                    <a:pt x="1466854" y="1414283"/>
                  </a:lnTo>
                  <a:lnTo>
                    <a:pt x="1403857" y="1407632"/>
                  </a:lnTo>
                  <a:lnTo>
                    <a:pt x="1341740" y="1400263"/>
                  </a:lnTo>
                  <a:lnTo>
                    <a:pt x="1280538" y="1392188"/>
                  </a:lnTo>
                  <a:lnTo>
                    <a:pt x="1220290" y="1383421"/>
                  </a:lnTo>
                  <a:lnTo>
                    <a:pt x="1161032" y="1373976"/>
                  </a:lnTo>
                  <a:lnTo>
                    <a:pt x="1102801" y="1363865"/>
                  </a:lnTo>
                  <a:lnTo>
                    <a:pt x="1045636" y="1353102"/>
                  </a:lnTo>
                  <a:lnTo>
                    <a:pt x="989572" y="1341701"/>
                  </a:lnTo>
                  <a:lnTo>
                    <a:pt x="934648" y="1329675"/>
                  </a:lnTo>
                  <a:lnTo>
                    <a:pt x="880900" y="1317038"/>
                  </a:lnTo>
                  <a:lnTo>
                    <a:pt x="828366" y="1303802"/>
                  </a:lnTo>
                  <a:lnTo>
                    <a:pt x="777083" y="1289982"/>
                  </a:lnTo>
                  <a:lnTo>
                    <a:pt x="727087" y="1275590"/>
                  </a:lnTo>
                  <a:lnTo>
                    <a:pt x="678417" y="1260640"/>
                  </a:lnTo>
                  <a:lnTo>
                    <a:pt x="631109" y="1245145"/>
                  </a:lnTo>
                  <a:lnTo>
                    <a:pt x="585201" y="1229120"/>
                  </a:lnTo>
                  <a:lnTo>
                    <a:pt x="540730" y="1212576"/>
                  </a:lnTo>
                  <a:lnTo>
                    <a:pt x="497733" y="1195529"/>
                  </a:lnTo>
                  <a:lnTo>
                    <a:pt x="456246" y="1177990"/>
                  </a:lnTo>
                  <a:lnTo>
                    <a:pt x="416309" y="1159974"/>
                  </a:lnTo>
                  <a:lnTo>
                    <a:pt x="377957" y="1141493"/>
                  </a:lnTo>
                  <a:lnTo>
                    <a:pt x="341227" y="1122562"/>
                  </a:lnTo>
                  <a:lnTo>
                    <a:pt x="306158" y="1103193"/>
                  </a:lnTo>
                  <a:lnTo>
                    <a:pt x="272786" y="1083401"/>
                  </a:lnTo>
                  <a:lnTo>
                    <a:pt x="211282" y="1042597"/>
                  </a:lnTo>
                  <a:lnTo>
                    <a:pt x="157013" y="1000259"/>
                  </a:lnTo>
                  <a:lnTo>
                    <a:pt x="110276" y="956493"/>
                  </a:lnTo>
                  <a:lnTo>
                    <a:pt x="71370" y="911407"/>
                  </a:lnTo>
                  <a:lnTo>
                    <a:pt x="40592" y="865107"/>
                  </a:lnTo>
                  <a:lnTo>
                    <a:pt x="18239" y="817701"/>
                  </a:lnTo>
                  <a:lnTo>
                    <a:pt x="4609" y="769297"/>
                  </a:lnTo>
                  <a:lnTo>
                    <a:pt x="0" y="720001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/>
          <p:nvPr/>
        </p:nvSpPr>
        <p:spPr>
          <a:xfrm>
            <a:off x="296741" y="2093719"/>
            <a:ext cx="6290996" cy="45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296741" y="2093719"/>
            <a:ext cx="6291263" cy="385683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61913" rIns="0" bIns="0" rtlCol="0">
            <a:spAutoFit/>
          </a:bodyPr>
          <a:lstStyle/>
          <a:p>
            <a:pPr algn="ctr">
              <a:spcBef>
                <a:spcPts val="488"/>
              </a:spcBef>
            </a:pPr>
            <a:r>
              <a:rPr sz="2100" b="1" spc="-8" dirty="0">
                <a:latin typeface="Arial"/>
                <a:cs typeface="Arial"/>
              </a:rPr>
              <a:t>Креативное</a:t>
            </a:r>
            <a:r>
              <a:rPr sz="2100" b="1" spc="45" dirty="0">
                <a:latin typeface="Arial"/>
                <a:cs typeface="Arial"/>
              </a:rPr>
              <a:t> </a:t>
            </a:r>
            <a:r>
              <a:rPr sz="2100" b="1" spc="-8" dirty="0">
                <a:latin typeface="Arial"/>
                <a:cs typeface="Arial"/>
              </a:rPr>
              <a:t>самовыражение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4360" y="2642616"/>
            <a:ext cx="3150394" cy="1084898"/>
            <a:chOff x="392479" y="2380488"/>
            <a:chExt cx="4200525" cy="1446530"/>
          </a:xfrm>
        </p:grpSpPr>
        <p:sp>
          <p:nvSpPr>
            <p:cNvPr id="11" name="object 11"/>
            <p:cNvSpPr/>
            <p:nvPr/>
          </p:nvSpPr>
          <p:spPr>
            <a:xfrm>
              <a:off x="395655" y="2383675"/>
              <a:ext cx="4193993" cy="1439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654" y="2383663"/>
              <a:ext cx="4194175" cy="1440180"/>
            </a:xfrm>
            <a:custGeom>
              <a:avLst/>
              <a:gdLst/>
              <a:ahLst/>
              <a:cxnLst/>
              <a:rect l="l" t="t" r="r" b="b"/>
              <a:pathLst>
                <a:path w="4194175" h="1440179">
                  <a:moveTo>
                    <a:pt x="0" y="720001"/>
                  </a:moveTo>
                  <a:lnTo>
                    <a:pt x="4460" y="672660"/>
                  </a:lnTo>
                  <a:lnTo>
                    <a:pt x="17657" y="626137"/>
                  </a:lnTo>
                  <a:lnTo>
                    <a:pt x="39315" y="580527"/>
                  </a:lnTo>
                  <a:lnTo>
                    <a:pt x="69157" y="535924"/>
                  </a:lnTo>
                  <a:lnTo>
                    <a:pt x="106906" y="492423"/>
                  </a:lnTo>
                  <a:lnTo>
                    <a:pt x="152287" y="450120"/>
                  </a:lnTo>
                  <a:lnTo>
                    <a:pt x="205023" y="409108"/>
                  </a:lnTo>
                  <a:lnTo>
                    <a:pt x="264838" y="369484"/>
                  </a:lnTo>
                  <a:lnTo>
                    <a:pt x="331456" y="331341"/>
                  </a:lnTo>
                  <a:lnTo>
                    <a:pt x="367229" y="312855"/>
                  </a:lnTo>
                  <a:lnTo>
                    <a:pt x="404599" y="294776"/>
                  </a:lnTo>
                  <a:lnTo>
                    <a:pt x="443532" y="277114"/>
                  </a:lnTo>
                  <a:lnTo>
                    <a:pt x="483993" y="259881"/>
                  </a:lnTo>
                  <a:lnTo>
                    <a:pt x="525947" y="243091"/>
                  </a:lnTo>
                  <a:lnTo>
                    <a:pt x="569360" y="226753"/>
                  </a:lnTo>
                  <a:lnTo>
                    <a:pt x="614197" y="210881"/>
                  </a:lnTo>
                  <a:lnTo>
                    <a:pt x="660424" y="195487"/>
                  </a:lnTo>
                  <a:lnTo>
                    <a:pt x="708006" y="180581"/>
                  </a:lnTo>
                  <a:lnTo>
                    <a:pt x="756909" y="166176"/>
                  </a:lnTo>
                  <a:lnTo>
                    <a:pt x="807098" y="152284"/>
                  </a:lnTo>
                  <a:lnTo>
                    <a:pt x="858539" y="138917"/>
                  </a:lnTo>
                  <a:lnTo>
                    <a:pt x="911197" y="126086"/>
                  </a:lnTo>
                  <a:lnTo>
                    <a:pt x="965037" y="113803"/>
                  </a:lnTo>
                  <a:lnTo>
                    <a:pt x="1020025" y="102081"/>
                  </a:lnTo>
                  <a:lnTo>
                    <a:pt x="1076127" y="90930"/>
                  </a:lnTo>
                  <a:lnTo>
                    <a:pt x="1133307" y="80364"/>
                  </a:lnTo>
                  <a:lnTo>
                    <a:pt x="1191532" y="70393"/>
                  </a:lnTo>
                  <a:lnTo>
                    <a:pt x="1250767" y="61030"/>
                  </a:lnTo>
                  <a:lnTo>
                    <a:pt x="1310977" y="52287"/>
                  </a:lnTo>
                  <a:lnTo>
                    <a:pt x="1372128" y="44174"/>
                  </a:lnTo>
                  <a:lnTo>
                    <a:pt x="1434185" y="36705"/>
                  </a:lnTo>
                  <a:lnTo>
                    <a:pt x="1497114" y="29891"/>
                  </a:lnTo>
                  <a:lnTo>
                    <a:pt x="1560880" y="23744"/>
                  </a:lnTo>
                  <a:lnTo>
                    <a:pt x="1625448" y="18276"/>
                  </a:lnTo>
                  <a:lnTo>
                    <a:pt x="1690785" y="13498"/>
                  </a:lnTo>
                  <a:lnTo>
                    <a:pt x="1756855" y="9423"/>
                  </a:lnTo>
                  <a:lnTo>
                    <a:pt x="1823623" y="6062"/>
                  </a:lnTo>
                  <a:lnTo>
                    <a:pt x="1891057" y="3428"/>
                  </a:lnTo>
                  <a:lnTo>
                    <a:pt x="1959120" y="1531"/>
                  </a:lnTo>
                  <a:lnTo>
                    <a:pt x="2027779" y="384"/>
                  </a:lnTo>
                  <a:lnTo>
                    <a:pt x="2096998" y="0"/>
                  </a:lnTo>
                  <a:lnTo>
                    <a:pt x="2166218" y="384"/>
                  </a:lnTo>
                  <a:lnTo>
                    <a:pt x="2234876" y="1531"/>
                  </a:lnTo>
                  <a:lnTo>
                    <a:pt x="2302939" y="3428"/>
                  </a:lnTo>
                  <a:lnTo>
                    <a:pt x="2370373" y="6062"/>
                  </a:lnTo>
                  <a:lnTo>
                    <a:pt x="2437142" y="9423"/>
                  </a:lnTo>
                  <a:lnTo>
                    <a:pt x="2503212" y="13498"/>
                  </a:lnTo>
                  <a:lnTo>
                    <a:pt x="2568548" y="18276"/>
                  </a:lnTo>
                  <a:lnTo>
                    <a:pt x="2633117" y="23744"/>
                  </a:lnTo>
                  <a:lnTo>
                    <a:pt x="2696882" y="29891"/>
                  </a:lnTo>
                  <a:lnTo>
                    <a:pt x="2759811" y="36705"/>
                  </a:lnTo>
                  <a:lnTo>
                    <a:pt x="2821868" y="44174"/>
                  </a:lnTo>
                  <a:lnTo>
                    <a:pt x="2883019" y="52287"/>
                  </a:lnTo>
                  <a:lnTo>
                    <a:pt x="2943229" y="61030"/>
                  </a:lnTo>
                  <a:lnTo>
                    <a:pt x="3002464" y="70393"/>
                  </a:lnTo>
                  <a:lnTo>
                    <a:pt x="3060689" y="80364"/>
                  </a:lnTo>
                  <a:lnTo>
                    <a:pt x="3117869" y="90930"/>
                  </a:lnTo>
                  <a:lnTo>
                    <a:pt x="3173971" y="102081"/>
                  </a:lnTo>
                  <a:lnTo>
                    <a:pt x="3228959" y="113803"/>
                  </a:lnTo>
                  <a:lnTo>
                    <a:pt x="3282800" y="126086"/>
                  </a:lnTo>
                  <a:lnTo>
                    <a:pt x="3335457" y="138917"/>
                  </a:lnTo>
                  <a:lnTo>
                    <a:pt x="3386898" y="152284"/>
                  </a:lnTo>
                  <a:lnTo>
                    <a:pt x="3437087" y="166176"/>
                  </a:lnTo>
                  <a:lnTo>
                    <a:pt x="3485990" y="180581"/>
                  </a:lnTo>
                  <a:lnTo>
                    <a:pt x="3533572" y="195487"/>
                  </a:lnTo>
                  <a:lnTo>
                    <a:pt x="3579799" y="210881"/>
                  </a:lnTo>
                  <a:lnTo>
                    <a:pt x="3624637" y="226753"/>
                  </a:lnTo>
                  <a:lnTo>
                    <a:pt x="3668049" y="243091"/>
                  </a:lnTo>
                  <a:lnTo>
                    <a:pt x="3710004" y="259881"/>
                  </a:lnTo>
                  <a:lnTo>
                    <a:pt x="3750464" y="277114"/>
                  </a:lnTo>
                  <a:lnTo>
                    <a:pt x="3789397" y="294776"/>
                  </a:lnTo>
                  <a:lnTo>
                    <a:pt x="3826767" y="312855"/>
                  </a:lnTo>
                  <a:lnTo>
                    <a:pt x="3862541" y="331341"/>
                  </a:lnTo>
                  <a:lnTo>
                    <a:pt x="3896682" y="350222"/>
                  </a:lnTo>
                  <a:lnTo>
                    <a:pt x="3959933" y="389117"/>
                  </a:lnTo>
                  <a:lnTo>
                    <a:pt x="4016243" y="429447"/>
                  </a:lnTo>
                  <a:lnTo>
                    <a:pt x="4065336" y="471116"/>
                  </a:lnTo>
                  <a:lnTo>
                    <a:pt x="4106936" y="514030"/>
                  </a:lnTo>
                  <a:lnTo>
                    <a:pt x="4140766" y="558093"/>
                  </a:lnTo>
                  <a:lnTo>
                    <a:pt x="4166550" y="603212"/>
                  </a:lnTo>
                  <a:lnTo>
                    <a:pt x="4184012" y="649290"/>
                  </a:lnTo>
                  <a:lnTo>
                    <a:pt x="4192876" y="696234"/>
                  </a:lnTo>
                  <a:lnTo>
                    <a:pt x="4193997" y="720001"/>
                  </a:lnTo>
                  <a:lnTo>
                    <a:pt x="4192876" y="743767"/>
                  </a:lnTo>
                  <a:lnTo>
                    <a:pt x="4184012" y="790711"/>
                  </a:lnTo>
                  <a:lnTo>
                    <a:pt x="4166550" y="836790"/>
                  </a:lnTo>
                  <a:lnTo>
                    <a:pt x="4140766" y="881908"/>
                  </a:lnTo>
                  <a:lnTo>
                    <a:pt x="4106936" y="925972"/>
                  </a:lnTo>
                  <a:lnTo>
                    <a:pt x="4065336" y="968885"/>
                  </a:lnTo>
                  <a:lnTo>
                    <a:pt x="4016243" y="1010555"/>
                  </a:lnTo>
                  <a:lnTo>
                    <a:pt x="3959933" y="1050884"/>
                  </a:lnTo>
                  <a:lnTo>
                    <a:pt x="3896682" y="1089780"/>
                  </a:lnTo>
                  <a:lnTo>
                    <a:pt x="3862541" y="1108660"/>
                  </a:lnTo>
                  <a:lnTo>
                    <a:pt x="3826767" y="1127146"/>
                  </a:lnTo>
                  <a:lnTo>
                    <a:pt x="3789397" y="1145226"/>
                  </a:lnTo>
                  <a:lnTo>
                    <a:pt x="3750464" y="1162888"/>
                  </a:lnTo>
                  <a:lnTo>
                    <a:pt x="3710004" y="1180120"/>
                  </a:lnTo>
                  <a:lnTo>
                    <a:pt x="3668049" y="1196911"/>
                  </a:lnTo>
                  <a:lnTo>
                    <a:pt x="3624637" y="1213248"/>
                  </a:lnTo>
                  <a:lnTo>
                    <a:pt x="3579799" y="1229120"/>
                  </a:lnTo>
                  <a:lnTo>
                    <a:pt x="3533572" y="1244515"/>
                  </a:lnTo>
                  <a:lnTo>
                    <a:pt x="3485990" y="1259420"/>
                  </a:lnTo>
                  <a:lnTo>
                    <a:pt x="3437087" y="1273825"/>
                  </a:lnTo>
                  <a:lnTo>
                    <a:pt x="3386898" y="1287717"/>
                  </a:lnTo>
                  <a:lnTo>
                    <a:pt x="3335457" y="1301084"/>
                  </a:lnTo>
                  <a:lnTo>
                    <a:pt x="3282800" y="1313915"/>
                  </a:lnTo>
                  <a:lnTo>
                    <a:pt x="3228959" y="1326198"/>
                  </a:lnTo>
                  <a:lnTo>
                    <a:pt x="3173971" y="1337920"/>
                  </a:lnTo>
                  <a:lnTo>
                    <a:pt x="3117869" y="1349071"/>
                  </a:lnTo>
                  <a:lnTo>
                    <a:pt x="3060689" y="1359637"/>
                  </a:lnTo>
                  <a:lnTo>
                    <a:pt x="3002464" y="1369608"/>
                  </a:lnTo>
                  <a:lnTo>
                    <a:pt x="2943229" y="1378971"/>
                  </a:lnTo>
                  <a:lnTo>
                    <a:pt x="2883019" y="1387715"/>
                  </a:lnTo>
                  <a:lnTo>
                    <a:pt x="2821868" y="1395827"/>
                  </a:lnTo>
                  <a:lnTo>
                    <a:pt x="2759811" y="1403296"/>
                  </a:lnTo>
                  <a:lnTo>
                    <a:pt x="2696882" y="1410110"/>
                  </a:lnTo>
                  <a:lnTo>
                    <a:pt x="2633117" y="1416257"/>
                  </a:lnTo>
                  <a:lnTo>
                    <a:pt x="2568548" y="1421725"/>
                  </a:lnTo>
                  <a:lnTo>
                    <a:pt x="2503212" y="1426503"/>
                  </a:lnTo>
                  <a:lnTo>
                    <a:pt x="2437142" y="1430578"/>
                  </a:lnTo>
                  <a:lnTo>
                    <a:pt x="2370373" y="1433939"/>
                  </a:lnTo>
                  <a:lnTo>
                    <a:pt x="2302939" y="1436574"/>
                  </a:lnTo>
                  <a:lnTo>
                    <a:pt x="2234876" y="1438470"/>
                  </a:lnTo>
                  <a:lnTo>
                    <a:pt x="2166218" y="1439617"/>
                  </a:lnTo>
                  <a:lnTo>
                    <a:pt x="2096998" y="1440002"/>
                  </a:lnTo>
                  <a:lnTo>
                    <a:pt x="2027779" y="1439617"/>
                  </a:lnTo>
                  <a:lnTo>
                    <a:pt x="1959120" y="1438470"/>
                  </a:lnTo>
                  <a:lnTo>
                    <a:pt x="1891057" y="1436574"/>
                  </a:lnTo>
                  <a:lnTo>
                    <a:pt x="1823623" y="1433939"/>
                  </a:lnTo>
                  <a:lnTo>
                    <a:pt x="1756855" y="1430578"/>
                  </a:lnTo>
                  <a:lnTo>
                    <a:pt x="1690785" y="1426503"/>
                  </a:lnTo>
                  <a:lnTo>
                    <a:pt x="1625448" y="1421725"/>
                  </a:lnTo>
                  <a:lnTo>
                    <a:pt x="1560880" y="1416257"/>
                  </a:lnTo>
                  <a:lnTo>
                    <a:pt x="1497114" y="1410110"/>
                  </a:lnTo>
                  <a:lnTo>
                    <a:pt x="1434185" y="1403296"/>
                  </a:lnTo>
                  <a:lnTo>
                    <a:pt x="1372128" y="1395827"/>
                  </a:lnTo>
                  <a:lnTo>
                    <a:pt x="1310977" y="1387715"/>
                  </a:lnTo>
                  <a:lnTo>
                    <a:pt x="1250767" y="1378971"/>
                  </a:lnTo>
                  <a:lnTo>
                    <a:pt x="1191532" y="1369608"/>
                  </a:lnTo>
                  <a:lnTo>
                    <a:pt x="1133307" y="1359637"/>
                  </a:lnTo>
                  <a:lnTo>
                    <a:pt x="1076127" y="1349071"/>
                  </a:lnTo>
                  <a:lnTo>
                    <a:pt x="1020025" y="1337920"/>
                  </a:lnTo>
                  <a:lnTo>
                    <a:pt x="965037" y="1326198"/>
                  </a:lnTo>
                  <a:lnTo>
                    <a:pt x="911197" y="1313915"/>
                  </a:lnTo>
                  <a:lnTo>
                    <a:pt x="858539" y="1301084"/>
                  </a:lnTo>
                  <a:lnTo>
                    <a:pt x="807098" y="1287717"/>
                  </a:lnTo>
                  <a:lnTo>
                    <a:pt x="756909" y="1273825"/>
                  </a:lnTo>
                  <a:lnTo>
                    <a:pt x="708006" y="1259420"/>
                  </a:lnTo>
                  <a:lnTo>
                    <a:pt x="660424" y="1244515"/>
                  </a:lnTo>
                  <a:lnTo>
                    <a:pt x="614197" y="1229120"/>
                  </a:lnTo>
                  <a:lnTo>
                    <a:pt x="569360" y="1213248"/>
                  </a:lnTo>
                  <a:lnTo>
                    <a:pt x="525947" y="1196911"/>
                  </a:lnTo>
                  <a:lnTo>
                    <a:pt x="483993" y="1180120"/>
                  </a:lnTo>
                  <a:lnTo>
                    <a:pt x="443532" y="1162888"/>
                  </a:lnTo>
                  <a:lnTo>
                    <a:pt x="404599" y="1145226"/>
                  </a:lnTo>
                  <a:lnTo>
                    <a:pt x="367229" y="1127146"/>
                  </a:lnTo>
                  <a:lnTo>
                    <a:pt x="331456" y="1108660"/>
                  </a:lnTo>
                  <a:lnTo>
                    <a:pt x="297314" y="1089780"/>
                  </a:lnTo>
                  <a:lnTo>
                    <a:pt x="234063" y="1050884"/>
                  </a:lnTo>
                  <a:lnTo>
                    <a:pt x="177753" y="1010555"/>
                  </a:lnTo>
                  <a:lnTo>
                    <a:pt x="128660" y="968885"/>
                  </a:lnTo>
                  <a:lnTo>
                    <a:pt x="87060" y="925972"/>
                  </a:lnTo>
                  <a:lnTo>
                    <a:pt x="53230" y="881908"/>
                  </a:lnTo>
                  <a:lnTo>
                    <a:pt x="27446" y="836790"/>
                  </a:lnTo>
                  <a:lnTo>
                    <a:pt x="9984" y="790711"/>
                  </a:lnTo>
                  <a:lnTo>
                    <a:pt x="1120" y="743767"/>
                  </a:lnTo>
                  <a:lnTo>
                    <a:pt x="0" y="720001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6545" y="2621118"/>
            <a:ext cx="140446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-953" algn="ctr">
              <a:spcBef>
                <a:spcPts val="75"/>
              </a:spcBef>
            </a:pPr>
            <a:r>
              <a:rPr b="1" spc="-11" dirty="0">
                <a:latin typeface="Arial"/>
                <a:cs typeface="Arial"/>
              </a:rPr>
              <a:t>словесное,  </a:t>
            </a:r>
            <a:r>
              <a:rPr b="1" dirty="0">
                <a:latin typeface="Arial"/>
                <a:cs typeface="Arial"/>
              </a:rPr>
              <a:t>пи</a:t>
            </a:r>
            <a:r>
              <a:rPr b="1" spc="-4" dirty="0">
                <a:latin typeface="Arial"/>
                <a:cs typeface="Arial"/>
              </a:rPr>
              <a:t>сь</a:t>
            </a:r>
            <a:r>
              <a:rPr b="1" dirty="0">
                <a:latin typeface="Arial"/>
                <a:cs typeface="Arial"/>
              </a:rPr>
              <a:t>м</a:t>
            </a:r>
            <a:r>
              <a:rPr b="1" spc="-4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нн</a:t>
            </a:r>
            <a:r>
              <a:rPr b="1" spc="-4" dirty="0">
                <a:latin typeface="Arial"/>
                <a:cs typeface="Arial"/>
              </a:rPr>
              <a:t>ое  </a:t>
            </a:r>
            <a:r>
              <a:rPr dirty="0">
                <a:latin typeface="Arial"/>
                <a:cs typeface="Arial"/>
              </a:rPr>
              <a:t>или</a:t>
            </a:r>
            <a:endParaRPr>
              <a:latin typeface="Arial"/>
              <a:cs typeface="Arial"/>
            </a:endParaRPr>
          </a:p>
          <a:p>
            <a:pPr marL="953" algn="ctr"/>
            <a:r>
              <a:rPr b="1" spc="-19" dirty="0">
                <a:latin typeface="Arial"/>
                <a:cs typeface="Arial"/>
              </a:rPr>
              <a:t>устное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6635" y="2785081"/>
            <a:ext cx="187785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b="1" spc="15" dirty="0">
                <a:latin typeface="Arial"/>
                <a:cs typeface="Arial"/>
              </a:rPr>
              <a:t>х</a:t>
            </a:r>
            <a:r>
              <a:rPr b="1" spc="-68" dirty="0">
                <a:latin typeface="Arial"/>
                <a:cs typeface="Arial"/>
              </a:rPr>
              <a:t>у</a:t>
            </a:r>
            <a:r>
              <a:rPr b="1" dirty="0">
                <a:latin typeface="Arial"/>
                <a:cs typeface="Arial"/>
              </a:rPr>
              <a:t>д</a:t>
            </a:r>
            <a:r>
              <a:rPr b="1" spc="-30" dirty="0">
                <a:latin typeface="Arial"/>
                <a:cs typeface="Arial"/>
              </a:rPr>
              <a:t>о</a:t>
            </a:r>
            <a:r>
              <a:rPr b="1" spc="-26" dirty="0">
                <a:latin typeface="Arial"/>
                <a:cs typeface="Arial"/>
              </a:rPr>
              <a:t>ж</a:t>
            </a:r>
            <a:r>
              <a:rPr b="1" spc="-30" dirty="0">
                <a:latin typeface="Arial"/>
                <a:cs typeface="Arial"/>
              </a:rPr>
              <a:t>е</a:t>
            </a:r>
            <a:r>
              <a:rPr b="1" spc="4" dirty="0">
                <a:latin typeface="Arial"/>
                <a:cs typeface="Arial"/>
              </a:rPr>
              <a:t>с</a:t>
            </a:r>
            <a:r>
              <a:rPr b="1" spc="-11" dirty="0">
                <a:latin typeface="Arial"/>
                <a:cs typeface="Arial"/>
              </a:rPr>
              <a:t>т</a:t>
            </a:r>
            <a:r>
              <a:rPr b="1" spc="-19" dirty="0">
                <a:latin typeface="Arial"/>
                <a:cs typeface="Arial"/>
              </a:rPr>
              <a:t>в</a:t>
            </a:r>
            <a:r>
              <a:rPr b="1" spc="-4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нн</a:t>
            </a:r>
            <a:r>
              <a:rPr b="1" spc="-4" dirty="0">
                <a:latin typeface="Arial"/>
                <a:cs typeface="Arial"/>
              </a:rPr>
              <a:t>ое  </a:t>
            </a:r>
            <a:r>
              <a:rPr dirty="0">
                <a:latin typeface="Arial"/>
                <a:cs typeface="Arial"/>
              </a:rPr>
              <a:t>или       </a:t>
            </a:r>
            <a:r>
              <a:rPr b="1" spc="-15" dirty="0">
                <a:latin typeface="Arial"/>
                <a:cs typeface="Arial"/>
              </a:rPr>
              <a:t>символическое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6741" y="4007330"/>
            <a:ext cx="6290996" cy="45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296741" y="4007329"/>
            <a:ext cx="6291263" cy="385683"/>
          </a:xfrm>
          <a:prstGeom prst="rect">
            <a:avLst/>
          </a:prstGeom>
          <a:ln w="6350">
            <a:solidFill>
              <a:srgbClr val="70AD47"/>
            </a:solidFill>
          </a:ln>
        </p:spPr>
        <p:txBody>
          <a:bodyPr vert="horz" wrap="square" lIns="0" tIns="61913" rIns="0" bIns="0" rtlCol="0">
            <a:spAutoFit/>
          </a:bodyPr>
          <a:lstStyle/>
          <a:p>
            <a:pPr marL="162401">
              <a:spcBef>
                <a:spcPts val="488"/>
              </a:spcBef>
            </a:pPr>
            <a:r>
              <a:rPr sz="2100" b="1" spc="-19" dirty="0">
                <a:latin typeface="Arial"/>
                <a:cs typeface="Arial"/>
              </a:rPr>
              <a:t>Получение </a:t>
            </a:r>
            <a:r>
              <a:rPr sz="2100" b="1" spc="-15" dirty="0">
                <a:latin typeface="Arial"/>
                <a:cs typeface="Arial"/>
              </a:rPr>
              <a:t>нового </a:t>
            </a:r>
            <a:r>
              <a:rPr sz="2100" b="1" spc="-4" dirty="0">
                <a:latin typeface="Arial"/>
                <a:cs typeface="Arial"/>
              </a:rPr>
              <a:t>знания/ </a:t>
            </a:r>
            <a:r>
              <a:rPr sz="2100" b="1" spc="-11" dirty="0">
                <a:latin typeface="Arial"/>
                <a:cs typeface="Arial"/>
              </a:rPr>
              <a:t>Решение</a:t>
            </a:r>
            <a:r>
              <a:rPr sz="2100" b="1" spc="124" dirty="0">
                <a:latin typeface="Arial"/>
                <a:cs typeface="Arial"/>
              </a:rPr>
              <a:t> </a:t>
            </a:r>
            <a:r>
              <a:rPr sz="2100" b="1" spc="-23" dirty="0">
                <a:latin typeface="Arial"/>
                <a:cs typeface="Arial"/>
              </a:rPr>
              <a:t>проблем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4359" y="4558645"/>
            <a:ext cx="3001803" cy="1084898"/>
            <a:chOff x="392479" y="4935193"/>
            <a:chExt cx="4002404" cy="1446530"/>
          </a:xfrm>
        </p:grpSpPr>
        <p:sp>
          <p:nvSpPr>
            <p:cNvPr id="18" name="object 18"/>
            <p:cNvSpPr/>
            <p:nvPr/>
          </p:nvSpPr>
          <p:spPr>
            <a:xfrm>
              <a:off x="395655" y="4938369"/>
              <a:ext cx="3996000" cy="1439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654" y="4938368"/>
              <a:ext cx="3996054" cy="1440180"/>
            </a:xfrm>
            <a:custGeom>
              <a:avLst/>
              <a:gdLst/>
              <a:ahLst/>
              <a:cxnLst/>
              <a:rect l="l" t="t" r="r" b="b"/>
              <a:pathLst>
                <a:path w="3996054" h="1440179">
                  <a:moveTo>
                    <a:pt x="0" y="720001"/>
                  </a:moveTo>
                  <a:lnTo>
                    <a:pt x="4609" y="670704"/>
                  </a:lnTo>
                  <a:lnTo>
                    <a:pt x="18239" y="622300"/>
                  </a:lnTo>
                  <a:lnTo>
                    <a:pt x="40592" y="574894"/>
                  </a:lnTo>
                  <a:lnTo>
                    <a:pt x="71370" y="528594"/>
                  </a:lnTo>
                  <a:lnTo>
                    <a:pt x="110276" y="483508"/>
                  </a:lnTo>
                  <a:lnTo>
                    <a:pt x="157013" y="439742"/>
                  </a:lnTo>
                  <a:lnTo>
                    <a:pt x="211282" y="397404"/>
                  </a:lnTo>
                  <a:lnTo>
                    <a:pt x="272786" y="356600"/>
                  </a:lnTo>
                  <a:lnTo>
                    <a:pt x="306158" y="336808"/>
                  </a:lnTo>
                  <a:lnTo>
                    <a:pt x="341227" y="317439"/>
                  </a:lnTo>
                  <a:lnTo>
                    <a:pt x="377957" y="298508"/>
                  </a:lnTo>
                  <a:lnTo>
                    <a:pt x="416309" y="280028"/>
                  </a:lnTo>
                  <a:lnTo>
                    <a:pt x="456246" y="262011"/>
                  </a:lnTo>
                  <a:lnTo>
                    <a:pt x="497733" y="244473"/>
                  </a:lnTo>
                  <a:lnTo>
                    <a:pt x="540730" y="227425"/>
                  </a:lnTo>
                  <a:lnTo>
                    <a:pt x="585201" y="210881"/>
                  </a:lnTo>
                  <a:lnTo>
                    <a:pt x="631109" y="194856"/>
                  </a:lnTo>
                  <a:lnTo>
                    <a:pt x="678417" y="179361"/>
                  </a:lnTo>
                  <a:lnTo>
                    <a:pt x="727087" y="164411"/>
                  </a:lnTo>
                  <a:lnTo>
                    <a:pt x="777083" y="150020"/>
                  </a:lnTo>
                  <a:lnTo>
                    <a:pt x="828366" y="136199"/>
                  </a:lnTo>
                  <a:lnTo>
                    <a:pt x="880900" y="122963"/>
                  </a:lnTo>
                  <a:lnTo>
                    <a:pt x="934648" y="110326"/>
                  </a:lnTo>
                  <a:lnTo>
                    <a:pt x="989572" y="98300"/>
                  </a:lnTo>
                  <a:lnTo>
                    <a:pt x="1045636" y="86899"/>
                  </a:lnTo>
                  <a:lnTo>
                    <a:pt x="1102801" y="76136"/>
                  </a:lnTo>
                  <a:lnTo>
                    <a:pt x="1161032" y="66026"/>
                  </a:lnTo>
                  <a:lnTo>
                    <a:pt x="1220290" y="56580"/>
                  </a:lnTo>
                  <a:lnTo>
                    <a:pt x="1280538" y="47813"/>
                  </a:lnTo>
                  <a:lnTo>
                    <a:pt x="1341740" y="39738"/>
                  </a:lnTo>
                  <a:lnTo>
                    <a:pt x="1403857" y="32369"/>
                  </a:lnTo>
                  <a:lnTo>
                    <a:pt x="1466854" y="25718"/>
                  </a:lnTo>
                  <a:lnTo>
                    <a:pt x="1530692" y="19800"/>
                  </a:lnTo>
                  <a:lnTo>
                    <a:pt x="1595335" y="14627"/>
                  </a:lnTo>
                  <a:lnTo>
                    <a:pt x="1660745" y="10213"/>
                  </a:lnTo>
                  <a:lnTo>
                    <a:pt x="1726885" y="6572"/>
                  </a:lnTo>
                  <a:lnTo>
                    <a:pt x="1793718" y="3717"/>
                  </a:lnTo>
                  <a:lnTo>
                    <a:pt x="1861206" y="1661"/>
                  </a:lnTo>
                  <a:lnTo>
                    <a:pt x="1929313" y="417"/>
                  </a:lnTo>
                  <a:lnTo>
                    <a:pt x="1998002" y="0"/>
                  </a:lnTo>
                  <a:lnTo>
                    <a:pt x="2066690" y="417"/>
                  </a:lnTo>
                  <a:lnTo>
                    <a:pt x="2134797" y="1661"/>
                  </a:lnTo>
                  <a:lnTo>
                    <a:pt x="2202286" y="3717"/>
                  </a:lnTo>
                  <a:lnTo>
                    <a:pt x="2269118" y="6572"/>
                  </a:lnTo>
                  <a:lnTo>
                    <a:pt x="2335258" y="10213"/>
                  </a:lnTo>
                  <a:lnTo>
                    <a:pt x="2400668" y="14627"/>
                  </a:lnTo>
                  <a:lnTo>
                    <a:pt x="2465311" y="19800"/>
                  </a:lnTo>
                  <a:lnTo>
                    <a:pt x="2529149" y="25718"/>
                  </a:lnTo>
                  <a:lnTo>
                    <a:pt x="2592146" y="32369"/>
                  </a:lnTo>
                  <a:lnTo>
                    <a:pt x="2654264" y="39738"/>
                  </a:lnTo>
                  <a:lnTo>
                    <a:pt x="2715465" y="47813"/>
                  </a:lnTo>
                  <a:lnTo>
                    <a:pt x="2775714" y="56580"/>
                  </a:lnTo>
                  <a:lnTo>
                    <a:pt x="2834972" y="66026"/>
                  </a:lnTo>
                  <a:lnTo>
                    <a:pt x="2893202" y="76136"/>
                  </a:lnTo>
                  <a:lnTo>
                    <a:pt x="2950368" y="86899"/>
                  </a:lnTo>
                  <a:lnTo>
                    <a:pt x="3006431" y="98300"/>
                  </a:lnTo>
                  <a:lnTo>
                    <a:pt x="3061355" y="110326"/>
                  </a:lnTo>
                  <a:lnTo>
                    <a:pt x="3115103" y="122963"/>
                  </a:lnTo>
                  <a:lnTo>
                    <a:pt x="3167637" y="136199"/>
                  </a:lnTo>
                  <a:lnTo>
                    <a:pt x="3218921" y="150020"/>
                  </a:lnTo>
                  <a:lnTo>
                    <a:pt x="3268916" y="164411"/>
                  </a:lnTo>
                  <a:lnTo>
                    <a:pt x="3317586" y="179361"/>
                  </a:lnTo>
                  <a:lnTo>
                    <a:pt x="3364894" y="194856"/>
                  </a:lnTo>
                  <a:lnTo>
                    <a:pt x="3410802" y="210881"/>
                  </a:lnTo>
                  <a:lnTo>
                    <a:pt x="3455273" y="227425"/>
                  </a:lnTo>
                  <a:lnTo>
                    <a:pt x="3498271" y="244473"/>
                  </a:lnTo>
                  <a:lnTo>
                    <a:pt x="3539757" y="262011"/>
                  </a:lnTo>
                  <a:lnTo>
                    <a:pt x="3579695" y="280028"/>
                  </a:lnTo>
                  <a:lnTo>
                    <a:pt x="3618047" y="298508"/>
                  </a:lnTo>
                  <a:lnTo>
                    <a:pt x="3654776" y="317439"/>
                  </a:lnTo>
                  <a:lnTo>
                    <a:pt x="3689845" y="336808"/>
                  </a:lnTo>
                  <a:lnTo>
                    <a:pt x="3723218" y="356600"/>
                  </a:lnTo>
                  <a:lnTo>
                    <a:pt x="3784722" y="397404"/>
                  </a:lnTo>
                  <a:lnTo>
                    <a:pt x="3838991" y="439742"/>
                  </a:lnTo>
                  <a:lnTo>
                    <a:pt x="3885727" y="483508"/>
                  </a:lnTo>
                  <a:lnTo>
                    <a:pt x="3924633" y="528594"/>
                  </a:lnTo>
                  <a:lnTo>
                    <a:pt x="3955411" y="574894"/>
                  </a:lnTo>
                  <a:lnTo>
                    <a:pt x="3977764" y="622300"/>
                  </a:lnTo>
                  <a:lnTo>
                    <a:pt x="3991394" y="670704"/>
                  </a:lnTo>
                  <a:lnTo>
                    <a:pt x="3996004" y="720001"/>
                  </a:lnTo>
                  <a:lnTo>
                    <a:pt x="3994845" y="744753"/>
                  </a:lnTo>
                  <a:lnTo>
                    <a:pt x="3985688" y="793617"/>
                  </a:lnTo>
                  <a:lnTo>
                    <a:pt x="3967660" y="841536"/>
                  </a:lnTo>
                  <a:lnTo>
                    <a:pt x="3941057" y="888402"/>
                  </a:lnTo>
                  <a:lnTo>
                    <a:pt x="3906177" y="934108"/>
                  </a:lnTo>
                  <a:lnTo>
                    <a:pt x="3863319" y="978548"/>
                  </a:lnTo>
                  <a:lnTo>
                    <a:pt x="3812779" y="1021614"/>
                  </a:lnTo>
                  <a:lnTo>
                    <a:pt x="3754855" y="1063198"/>
                  </a:lnTo>
                  <a:lnTo>
                    <a:pt x="3689845" y="1103193"/>
                  </a:lnTo>
                  <a:lnTo>
                    <a:pt x="3654776" y="1122562"/>
                  </a:lnTo>
                  <a:lnTo>
                    <a:pt x="3618047" y="1141493"/>
                  </a:lnTo>
                  <a:lnTo>
                    <a:pt x="3579695" y="1159974"/>
                  </a:lnTo>
                  <a:lnTo>
                    <a:pt x="3539757" y="1177990"/>
                  </a:lnTo>
                  <a:lnTo>
                    <a:pt x="3498271" y="1195529"/>
                  </a:lnTo>
                  <a:lnTo>
                    <a:pt x="3455273" y="1212576"/>
                  </a:lnTo>
                  <a:lnTo>
                    <a:pt x="3410802" y="1229120"/>
                  </a:lnTo>
                  <a:lnTo>
                    <a:pt x="3364894" y="1245145"/>
                  </a:lnTo>
                  <a:lnTo>
                    <a:pt x="3317586" y="1260640"/>
                  </a:lnTo>
                  <a:lnTo>
                    <a:pt x="3268916" y="1275590"/>
                  </a:lnTo>
                  <a:lnTo>
                    <a:pt x="3218921" y="1289982"/>
                  </a:lnTo>
                  <a:lnTo>
                    <a:pt x="3167637" y="1303802"/>
                  </a:lnTo>
                  <a:lnTo>
                    <a:pt x="3115103" y="1317038"/>
                  </a:lnTo>
                  <a:lnTo>
                    <a:pt x="3061355" y="1329675"/>
                  </a:lnTo>
                  <a:lnTo>
                    <a:pt x="3006431" y="1341701"/>
                  </a:lnTo>
                  <a:lnTo>
                    <a:pt x="2950368" y="1353102"/>
                  </a:lnTo>
                  <a:lnTo>
                    <a:pt x="2893202" y="1363865"/>
                  </a:lnTo>
                  <a:lnTo>
                    <a:pt x="2834972" y="1373976"/>
                  </a:lnTo>
                  <a:lnTo>
                    <a:pt x="2775714" y="1383421"/>
                  </a:lnTo>
                  <a:lnTo>
                    <a:pt x="2715465" y="1392188"/>
                  </a:lnTo>
                  <a:lnTo>
                    <a:pt x="2654264" y="1400263"/>
                  </a:lnTo>
                  <a:lnTo>
                    <a:pt x="2592146" y="1407632"/>
                  </a:lnTo>
                  <a:lnTo>
                    <a:pt x="2529149" y="1414283"/>
                  </a:lnTo>
                  <a:lnTo>
                    <a:pt x="2465311" y="1420201"/>
                  </a:lnTo>
                  <a:lnTo>
                    <a:pt x="2400668" y="1425374"/>
                  </a:lnTo>
                  <a:lnTo>
                    <a:pt x="2335258" y="1429788"/>
                  </a:lnTo>
                  <a:lnTo>
                    <a:pt x="2269118" y="1433429"/>
                  </a:lnTo>
                  <a:lnTo>
                    <a:pt x="2202286" y="1436284"/>
                  </a:lnTo>
                  <a:lnTo>
                    <a:pt x="2134797" y="1438341"/>
                  </a:lnTo>
                  <a:lnTo>
                    <a:pt x="2066690" y="1439584"/>
                  </a:lnTo>
                  <a:lnTo>
                    <a:pt x="1998002" y="1440002"/>
                  </a:lnTo>
                  <a:lnTo>
                    <a:pt x="1929313" y="1439584"/>
                  </a:lnTo>
                  <a:lnTo>
                    <a:pt x="1861206" y="1438341"/>
                  </a:lnTo>
                  <a:lnTo>
                    <a:pt x="1793718" y="1436284"/>
                  </a:lnTo>
                  <a:lnTo>
                    <a:pt x="1726885" y="1433429"/>
                  </a:lnTo>
                  <a:lnTo>
                    <a:pt x="1660745" y="1429788"/>
                  </a:lnTo>
                  <a:lnTo>
                    <a:pt x="1595335" y="1425374"/>
                  </a:lnTo>
                  <a:lnTo>
                    <a:pt x="1530692" y="1420201"/>
                  </a:lnTo>
                  <a:lnTo>
                    <a:pt x="1466854" y="1414283"/>
                  </a:lnTo>
                  <a:lnTo>
                    <a:pt x="1403857" y="1407632"/>
                  </a:lnTo>
                  <a:lnTo>
                    <a:pt x="1341740" y="1400263"/>
                  </a:lnTo>
                  <a:lnTo>
                    <a:pt x="1280538" y="1392188"/>
                  </a:lnTo>
                  <a:lnTo>
                    <a:pt x="1220290" y="1383421"/>
                  </a:lnTo>
                  <a:lnTo>
                    <a:pt x="1161032" y="1373976"/>
                  </a:lnTo>
                  <a:lnTo>
                    <a:pt x="1102801" y="1363865"/>
                  </a:lnTo>
                  <a:lnTo>
                    <a:pt x="1045636" y="1353102"/>
                  </a:lnTo>
                  <a:lnTo>
                    <a:pt x="989572" y="1341701"/>
                  </a:lnTo>
                  <a:lnTo>
                    <a:pt x="934648" y="1329675"/>
                  </a:lnTo>
                  <a:lnTo>
                    <a:pt x="880900" y="1317038"/>
                  </a:lnTo>
                  <a:lnTo>
                    <a:pt x="828366" y="1303802"/>
                  </a:lnTo>
                  <a:lnTo>
                    <a:pt x="777083" y="1289982"/>
                  </a:lnTo>
                  <a:lnTo>
                    <a:pt x="727087" y="1275590"/>
                  </a:lnTo>
                  <a:lnTo>
                    <a:pt x="678417" y="1260640"/>
                  </a:lnTo>
                  <a:lnTo>
                    <a:pt x="631109" y="1245145"/>
                  </a:lnTo>
                  <a:lnTo>
                    <a:pt x="585201" y="1229120"/>
                  </a:lnTo>
                  <a:lnTo>
                    <a:pt x="540730" y="1212576"/>
                  </a:lnTo>
                  <a:lnTo>
                    <a:pt x="497733" y="1195529"/>
                  </a:lnTo>
                  <a:lnTo>
                    <a:pt x="456246" y="1177990"/>
                  </a:lnTo>
                  <a:lnTo>
                    <a:pt x="416309" y="1159974"/>
                  </a:lnTo>
                  <a:lnTo>
                    <a:pt x="377957" y="1141493"/>
                  </a:lnTo>
                  <a:lnTo>
                    <a:pt x="341227" y="1122562"/>
                  </a:lnTo>
                  <a:lnTo>
                    <a:pt x="306158" y="1103193"/>
                  </a:lnTo>
                  <a:lnTo>
                    <a:pt x="272786" y="1083401"/>
                  </a:lnTo>
                  <a:lnTo>
                    <a:pt x="211282" y="1042597"/>
                  </a:lnTo>
                  <a:lnTo>
                    <a:pt x="157013" y="1000259"/>
                  </a:lnTo>
                  <a:lnTo>
                    <a:pt x="110276" y="956493"/>
                  </a:lnTo>
                  <a:lnTo>
                    <a:pt x="71370" y="911407"/>
                  </a:lnTo>
                  <a:lnTo>
                    <a:pt x="40592" y="865107"/>
                  </a:lnTo>
                  <a:lnTo>
                    <a:pt x="18239" y="817701"/>
                  </a:lnTo>
                  <a:lnTo>
                    <a:pt x="4609" y="769297"/>
                  </a:lnTo>
                  <a:lnTo>
                    <a:pt x="0" y="720001"/>
                  </a:lnTo>
                  <a:close/>
                </a:path>
              </a:pathLst>
            </a:custGeom>
            <a:ln w="635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8099" y="4674308"/>
            <a:ext cx="185499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-1429" algn="ctr">
              <a:spcBef>
                <a:spcPts val="75"/>
              </a:spcBef>
            </a:pPr>
            <a:r>
              <a:rPr b="1" spc="-11" dirty="0">
                <a:latin typeface="Arial"/>
                <a:cs typeface="Arial"/>
              </a:rPr>
              <a:t>естественно  </a:t>
            </a:r>
            <a:r>
              <a:rPr b="1" spc="-8" dirty="0">
                <a:latin typeface="Arial"/>
                <a:cs typeface="Arial"/>
              </a:rPr>
              <a:t>научные </a:t>
            </a:r>
            <a:r>
              <a:rPr dirty="0">
                <a:latin typeface="Arial"/>
                <a:cs typeface="Arial"/>
              </a:rPr>
              <a:t>или  </a:t>
            </a:r>
            <a:r>
              <a:rPr b="1" spc="-30" dirty="0">
                <a:latin typeface="Arial"/>
                <a:cs typeface="Arial"/>
              </a:rPr>
              <a:t>м</a:t>
            </a:r>
            <a:r>
              <a:rPr b="1" spc="-4" dirty="0">
                <a:latin typeface="Arial"/>
                <a:cs typeface="Arial"/>
              </a:rPr>
              <a:t>а</a:t>
            </a:r>
            <a:r>
              <a:rPr b="1" spc="-19" dirty="0">
                <a:latin typeface="Arial"/>
                <a:cs typeface="Arial"/>
              </a:rPr>
              <a:t>т</a:t>
            </a:r>
            <a:r>
              <a:rPr b="1" spc="-30" dirty="0">
                <a:latin typeface="Arial"/>
                <a:cs typeface="Arial"/>
              </a:rPr>
              <a:t>ем</a:t>
            </a:r>
            <a:r>
              <a:rPr b="1" spc="4" dirty="0">
                <a:latin typeface="Arial"/>
                <a:cs typeface="Arial"/>
              </a:rPr>
              <a:t>а</a:t>
            </a:r>
            <a:r>
              <a:rPr b="1" spc="-19" dirty="0">
                <a:latin typeface="Arial"/>
                <a:cs typeface="Arial"/>
              </a:rPr>
              <a:t>т</a:t>
            </a:r>
            <a:r>
              <a:rPr b="1" dirty="0">
                <a:latin typeface="Arial"/>
                <a:cs typeface="Arial"/>
              </a:rPr>
              <a:t>и</a:t>
            </a:r>
            <a:r>
              <a:rPr b="1" spc="8" dirty="0">
                <a:latin typeface="Arial"/>
                <a:cs typeface="Arial"/>
              </a:rPr>
              <a:t>ч</a:t>
            </a:r>
            <a:r>
              <a:rPr b="1" spc="-30" dirty="0">
                <a:latin typeface="Arial"/>
                <a:cs typeface="Arial"/>
              </a:rPr>
              <a:t>е</a:t>
            </a:r>
            <a:r>
              <a:rPr b="1" spc="-4" dirty="0">
                <a:latin typeface="Arial"/>
                <a:cs typeface="Arial"/>
              </a:rPr>
              <a:t>ские</a:t>
            </a:r>
            <a:endParaRPr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69360" y="4558645"/>
            <a:ext cx="3001803" cy="1084898"/>
            <a:chOff x="4759147" y="4935193"/>
            <a:chExt cx="4002404" cy="1446530"/>
          </a:xfrm>
        </p:grpSpPr>
        <p:sp>
          <p:nvSpPr>
            <p:cNvPr id="22" name="object 22"/>
            <p:cNvSpPr/>
            <p:nvPr/>
          </p:nvSpPr>
          <p:spPr>
            <a:xfrm>
              <a:off x="4762322" y="4938369"/>
              <a:ext cx="3995997" cy="14399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2322" y="4938368"/>
              <a:ext cx="3996054" cy="1440180"/>
            </a:xfrm>
            <a:custGeom>
              <a:avLst/>
              <a:gdLst/>
              <a:ahLst/>
              <a:cxnLst/>
              <a:rect l="l" t="t" r="r" b="b"/>
              <a:pathLst>
                <a:path w="3996054" h="1440179">
                  <a:moveTo>
                    <a:pt x="0" y="720001"/>
                  </a:moveTo>
                  <a:lnTo>
                    <a:pt x="4609" y="670704"/>
                  </a:lnTo>
                  <a:lnTo>
                    <a:pt x="18239" y="622300"/>
                  </a:lnTo>
                  <a:lnTo>
                    <a:pt x="40592" y="574894"/>
                  </a:lnTo>
                  <a:lnTo>
                    <a:pt x="71370" y="528594"/>
                  </a:lnTo>
                  <a:lnTo>
                    <a:pt x="110276" y="483508"/>
                  </a:lnTo>
                  <a:lnTo>
                    <a:pt x="157013" y="439742"/>
                  </a:lnTo>
                  <a:lnTo>
                    <a:pt x="211282" y="397404"/>
                  </a:lnTo>
                  <a:lnTo>
                    <a:pt x="272786" y="356600"/>
                  </a:lnTo>
                  <a:lnTo>
                    <a:pt x="306158" y="336808"/>
                  </a:lnTo>
                  <a:lnTo>
                    <a:pt x="341227" y="317439"/>
                  </a:lnTo>
                  <a:lnTo>
                    <a:pt x="377957" y="298508"/>
                  </a:lnTo>
                  <a:lnTo>
                    <a:pt x="416309" y="280028"/>
                  </a:lnTo>
                  <a:lnTo>
                    <a:pt x="456246" y="262011"/>
                  </a:lnTo>
                  <a:lnTo>
                    <a:pt x="497733" y="244473"/>
                  </a:lnTo>
                  <a:lnTo>
                    <a:pt x="540730" y="227425"/>
                  </a:lnTo>
                  <a:lnTo>
                    <a:pt x="585201" y="210881"/>
                  </a:lnTo>
                  <a:lnTo>
                    <a:pt x="631109" y="194856"/>
                  </a:lnTo>
                  <a:lnTo>
                    <a:pt x="678417" y="179361"/>
                  </a:lnTo>
                  <a:lnTo>
                    <a:pt x="727087" y="164411"/>
                  </a:lnTo>
                  <a:lnTo>
                    <a:pt x="777083" y="150020"/>
                  </a:lnTo>
                  <a:lnTo>
                    <a:pt x="828366" y="136199"/>
                  </a:lnTo>
                  <a:lnTo>
                    <a:pt x="880900" y="122963"/>
                  </a:lnTo>
                  <a:lnTo>
                    <a:pt x="934648" y="110326"/>
                  </a:lnTo>
                  <a:lnTo>
                    <a:pt x="989572" y="98300"/>
                  </a:lnTo>
                  <a:lnTo>
                    <a:pt x="1045636" y="86899"/>
                  </a:lnTo>
                  <a:lnTo>
                    <a:pt x="1102801" y="76136"/>
                  </a:lnTo>
                  <a:lnTo>
                    <a:pt x="1161032" y="66026"/>
                  </a:lnTo>
                  <a:lnTo>
                    <a:pt x="1220290" y="56580"/>
                  </a:lnTo>
                  <a:lnTo>
                    <a:pt x="1280538" y="47813"/>
                  </a:lnTo>
                  <a:lnTo>
                    <a:pt x="1341740" y="39738"/>
                  </a:lnTo>
                  <a:lnTo>
                    <a:pt x="1403857" y="32369"/>
                  </a:lnTo>
                  <a:lnTo>
                    <a:pt x="1466854" y="25718"/>
                  </a:lnTo>
                  <a:lnTo>
                    <a:pt x="1530692" y="19800"/>
                  </a:lnTo>
                  <a:lnTo>
                    <a:pt x="1595335" y="14627"/>
                  </a:lnTo>
                  <a:lnTo>
                    <a:pt x="1660745" y="10213"/>
                  </a:lnTo>
                  <a:lnTo>
                    <a:pt x="1726885" y="6572"/>
                  </a:lnTo>
                  <a:lnTo>
                    <a:pt x="1793718" y="3717"/>
                  </a:lnTo>
                  <a:lnTo>
                    <a:pt x="1861206" y="1661"/>
                  </a:lnTo>
                  <a:lnTo>
                    <a:pt x="1929313" y="417"/>
                  </a:lnTo>
                  <a:lnTo>
                    <a:pt x="1998002" y="0"/>
                  </a:lnTo>
                  <a:lnTo>
                    <a:pt x="2066690" y="417"/>
                  </a:lnTo>
                  <a:lnTo>
                    <a:pt x="2134797" y="1661"/>
                  </a:lnTo>
                  <a:lnTo>
                    <a:pt x="2202286" y="3717"/>
                  </a:lnTo>
                  <a:lnTo>
                    <a:pt x="2269118" y="6572"/>
                  </a:lnTo>
                  <a:lnTo>
                    <a:pt x="2335258" y="10213"/>
                  </a:lnTo>
                  <a:lnTo>
                    <a:pt x="2400668" y="14627"/>
                  </a:lnTo>
                  <a:lnTo>
                    <a:pt x="2465311" y="19800"/>
                  </a:lnTo>
                  <a:lnTo>
                    <a:pt x="2529149" y="25718"/>
                  </a:lnTo>
                  <a:lnTo>
                    <a:pt x="2592146" y="32369"/>
                  </a:lnTo>
                  <a:lnTo>
                    <a:pt x="2654264" y="39738"/>
                  </a:lnTo>
                  <a:lnTo>
                    <a:pt x="2715465" y="47813"/>
                  </a:lnTo>
                  <a:lnTo>
                    <a:pt x="2775714" y="56580"/>
                  </a:lnTo>
                  <a:lnTo>
                    <a:pt x="2834972" y="66026"/>
                  </a:lnTo>
                  <a:lnTo>
                    <a:pt x="2893202" y="76136"/>
                  </a:lnTo>
                  <a:lnTo>
                    <a:pt x="2950368" y="86899"/>
                  </a:lnTo>
                  <a:lnTo>
                    <a:pt x="3006431" y="98300"/>
                  </a:lnTo>
                  <a:lnTo>
                    <a:pt x="3061355" y="110326"/>
                  </a:lnTo>
                  <a:lnTo>
                    <a:pt x="3115103" y="122963"/>
                  </a:lnTo>
                  <a:lnTo>
                    <a:pt x="3167637" y="136199"/>
                  </a:lnTo>
                  <a:lnTo>
                    <a:pt x="3218921" y="150020"/>
                  </a:lnTo>
                  <a:lnTo>
                    <a:pt x="3268916" y="164411"/>
                  </a:lnTo>
                  <a:lnTo>
                    <a:pt x="3317586" y="179361"/>
                  </a:lnTo>
                  <a:lnTo>
                    <a:pt x="3364894" y="194856"/>
                  </a:lnTo>
                  <a:lnTo>
                    <a:pt x="3410802" y="210881"/>
                  </a:lnTo>
                  <a:lnTo>
                    <a:pt x="3455273" y="227425"/>
                  </a:lnTo>
                  <a:lnTo>
                    <a:pt x="3498271" y="244473"/>
                  </a:lnTo>
                  <a:lnTo>
                    <a:pt x="3539757" y="262011"/>
                  </a:lnTo>
                  <a:lnTo>
                    <a:pt x="3579695" y="280028"/>
                  </a:lnTo>
                  <a:lnTo>
                    <a:pt x="3618047" y="298508"/>
                  </a:lnTo>
                  <a:lnTo>
                    <a:pt x="3654776" y="317439"/>
                  </a:lnTo>
                  <a:lnTo>
                    <a:pt x="3689845" y="336808"/>
                  </a:lnTo>
                  <a:lnTo>
                    <a:pt x="3723218" y="356600"/>
                  </a:lnTo>
                  <a:lnTo>
                    <a:pt x="3784722" y="397404"/>
                  </a:lnTo>
                  <a:lnTo>
                    <a:pt x="3838991" y="439742"/>
                  </a:lnTo>
                  <a:lnTo>
                    <a:pt x="3885727" y="483508"/>
                  </a:lnTo>
                  <a:lnTo>
                    <a:pt x="3924633" y="528594"/>
                  </a:lnTo>
                  <a:lnTo>
                    <a:pt x="3955411" y="574894"/>
                  </a:lnTo>
                  <a:lnTo>
                    <a:pt x="3977764" y="622300"/>
                  </a:lnTo>
                  <a:lnTo>
                    <a:pt x="3991394" y="670704"/>
                  </a:lnTo>
                  <a:lnTo>
                    <a:pt x="3996004" y="720001"/>
                  </a:lnTo>
                  <a:lnTo>
                    <a:pt x="3994845" y="744753"/>
                  </a:lnTo>
                  <a:lnTo>
                    <a:pt x="3985688" y="793617"/>
                  </a:lnTo>
                  <a:lnTo>
                    <a:pt x="3967660" y="841536"/>
                  </a:lnTo>
                  <a:lnTo>
                    <a:pt x="3941057" y="888402"/>
                  </a:lnTo>
                  <a:lnTo>
                    <a:pt x="3906177" y="934108"/>
                  </a:lnTo>
                  <a:lnTo>
                    <a:pt x="3863319" y="978548"/>
                  </a:lnTo>
                  <a:lnTo>
                    <a:pt x="3812779" y="1021614"/>
                  </a:lnTo>
                  <a:lnTo>
                    <a:pt x="3754855" y="1063198"/>
                  </a:lnTo>
                  <a:lnTo>
                    <a:pt x="3689845" y="1103193"/>
                  </a:lnTo>
                  <a:lnTo>
                    <a:pt x="3654776" y="1122562"/>
                  </a:lnTo>
                  <a:lnTo>
                    <a:pt x="3618047" y="1141493"/>
                  </a:lnTo>
                  <a:lnTo>
                    <a:pt x="3579695" y="1159974"/>
                  </a:lnTo>
                  <a:lnTo>
                    <a:pt x="3539757" y="1177990"/>
                  </a:lnTo>
                  <a:lnTo>
                    <a:pt x="3498271" y="1195529"/>
                  </a:lnTo>
                  <a:lnTo>
                    <a:pt x="3455273" y="1212576"/>
                  </a:lnTo>
                  <a:lnTo>
                    <a:pt x="3410802" y="1229120"/>
                  </a:lnTo>
                  <a:lnTo>
                    <a:pt x="3364894" y="1245145"/>
                  </a:lnTo>
                  <a:lnTo>
                    <a:pt x="3317586" y="1260640"/>
                  </a:lnTo>
                  <a:lnTo>
                    <a:pt x="3268916" y="1275590"/>
                  </a:lnTo>
                  <a:lnTo>
                    <a:pt x="3218921" y="1289982"/>
                  </a:lnTo>
                  <a:lnTo>
                    <a:pt x="3167637" y="1303802"/>
                  </a:lnTo>
                  <a:lnTo>
                    <a:pt x="3115103" y="1317038"/>
                  </a:lnTo>
                  <a:lnTo>
                    <a:pt x="3061355" y="1329675"/>
                  </a:lnTo>
                  <a:lnTo>
                    <a:pt x="3006431" y="1341701"/>
                  </a:lnTo>
                  <a:lnTo>
                    <a:pt x="2950368" y="1353102"/>
                  </a:lnTo>
                  <a:lnTo>
                    <a:pt x="2893202" y="1363865"/>
                  </a:lnTo>
                  <a:lnTo>
                    <a:pt x="2834972" y="1373976"/>
                  </a:lnTo>
                  <a:lnTo>
                    <a:pt x="2775714" y="1383421"/>
                  </a:lnTo>
                  <a:lnTo>
                    <a:pt x="2715465" y="1392188"/>
                  </a:lnTo>
                  <a:lnTo>
                    <a:pt x="2654264" y="1400263"/>
                  </a:lnTo>
                  <a:lnTo>
                    <a:pt x="2592146" y="1407632"/>
                  </a:lnTo>
                  <a:lnTo>
                    <a:pt x="2529149" y="1414283"/>
                  </a:lnTo>
                  <a:lnTo>
                    <a:pt x="2465311" y="1420201"/>
                  </a:lnTo>
                  <a:lnTo>
                    <a:pt x="2400668" y="1425374"/>
                  </a:lnTo>
                  <a:lnTo>
                    <a:pt x="2335258" y="1429788"/>
                  </a:lnTo>
                  <a:lnTo>
                    <a:pt x="2269118" y="1433429"/>
                  </a:lnTo>
                  <a:lnTo>
                    <a:pt x="2202286" y="1436284"/>
                  </a:lnTo>
                  <a:lnTo>
                    <a:pt x="2134797" y="1438341"/>
                  </a:lnTo>
                  <a:lnTo>
                    <a:pt x="2066690" y="1439584"/>
                  </a:lnTo>
                  <a:lnTo>
                    <a:pt x="1998002" y="1440002"/>
                  </a:lnTo>
                  <a:lnTo>
                    <a:pt x="1929313" y="1439584"/>
                  </a:lnTo>
                  <a:lnTo>
                    <a:pt x="1861206" y="1438341"/>
                  </a:lnTo>
                  <a:lnTo>
                    <a:pt x="1793718" y="1436284"/>
                  </a:lnTo>
                  <a:lnTo>
                    <a:pt x="1726885" y="1433429"/>
                  </a:lnTo>
                  <a:lnTo>
                    <a:pt x="1660745" y="1429788"/>
                  </a:lnTo>
                  <a:lnTo>
                    <a:pt x="1595335" y="1425374"/>
                  </a:lnTo>
                  <a:lnTo>
                    <a:pt x="1530692" y="1420201"/>
                  </a:lnTo>
                  <a:lnTo>
                    <a:pt x="1466854" y="1414283"/>
                  </a:lnTo>
                  <a:lnTo>
                    <a:pt x="1403857" y="1407632"/>
                  </a:lnTo>
                  <a:lnTo>
                    <a:pt x="1341740" y="1400263"/>
                  </a:lnTo>
                  <a:lnTo>
                    <a:pt x="1280538" y="1392188"/>
                  </a:lnTo>
                  <a:lnTo>
                    <a:pt x="1220290" y="1383421"/>
                  </a:lnTo>
                  <a:lnTo>
                    <a:pt x="1161032" y="1373976"/>
                  </a:lnTo>
                  <a:lnTo>
                    <a:pt x="1102801" y="1363865"/>
                  </a:lnTo>
                  <a:lnTo>
                    <a:pt x="1045636" y="1353102"/>
                  </a:lnTo>
                  <a:lnTo>
                    <a:pt x="989572" y="1341701"/>
                  </a:lnTo>
                  <a:lnTo>
                    <a:pt x="934648" y="1329675"/>
                  </a:lnTo>
                  <a:lnTo>
                    <a:pt x="880900" y="1317038"/>
                  </a:lnTo>
                  <a:lnTo>
                    <a:pt x="828366" y="1303802"/>
                  </a:lnTo>
                  <a:lnTo>
                    <a:pt x="777083" y="1289982"/>
                  </a:lnTo>
                  <a:lnTo>
                    <a:pt x="727087" y="1275590"/>
                  </a:lnTo>
                  <a:lnTo>
                    <a:pt x="678417" y="1260640"/>
                  </a:lnTo>
                  <a:lnTo>
                    <a:pt x="631109" y="1245145"/>
                  </a:lnTo>
                  <a:lnTo>
                    <a:pt x="585201" y="1229120"/>
                  </a:lnTo>
                  <a:lnTo>
                    <a:pt x="540730" y="1212576"/>
                  </a:lnTo>
                  <a:lnTo>
                    <a:pt x="497733" y="1195529"/>
                  </a:lnTo>
                  <a:lnTo>
                    <a:pt x="456246" y="1177990"/>
                  </a:lnTo>
                  <a:lnTo>
                    <a:pt x="416309" y="1159974"/>
                  </a:lnTo>
                  <a:lnTo>
                    <a:pt x="377957" y="1141493"/>
                  </a:lnTo>
                  <a:lnTo>
                    <a:pt x="341227" y="1122562"/>
                  </a:lnTo>
                  <a:lnTo>
                    <a:pt x="306158" y="1103193"/>
                  </a:lnTo>
                  <a:lnTo>
                    <a:pt x="272786" y="1083401"/>
                  </a:lnTo>
                  <a:lnTo>
                    <a:pt x="211282" y="1042597"/>
                  </a:lnTo>
                  <a:lnTo>
                    <a:pt x="157013" y="1000259"/>
                  </a:lnTo>
                  <a:lnTo>
                    <a:pt x="110276" y="956493"/>
                  </a:lnTo>
                  <a:lnTo>
                    <a:pt x="71370" y="911407"/>
                  </a:lnTo>
                  <a:lnTo>
                    <a:pt x="40592" y="865107"/>
                  </a:lnTo>
                  <a:lnTo>
                    <a:pt x="18239" y="817701"/>
                  </a:lnTo>
                  <a:lnTo>
                    <a:pt x="4609" y="769297"/>
                  </a:lnTo>
                  <a:lnTo>
                    <a:pt x="0" y="720001"/>
                  </a:lnTo>
                  <a:close/>
                </a:path>
              </a:pathLst>
            </a:custGeom>
            <a:ln w="635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23667" y="4811467"/>
            <a:ext cx="189357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latin typeface="Arial"/>
                <a:cs typeface="Arial"/>
              </a:rPr>
              <a:t>социальные</a:t>
            </a:r>
            <a:r>
              <a:rPr b="1" spc="-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или</a:t>
            </a:r>
            <a:endParaRPr>
              <a:latin typeface="Arial"/>
              <a:cs typeface="Arial"/>
            </a:endParaRPr>
          </a:p>
          <a:p>
            <a:pPr marL="24288"/>
            <a:r>
              <a:rPr b="1" spc="-8" dirty="0">
                <a:latin typeface="Arial"/>
                <a:cs typeface="Arial"/>
              </a:rPr>
              <a:t>межличностные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80501" y="5659319"/>
            <a:ext cx="11001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/>
            <a:fld id="{81D60167-4931-47E6-BA6A-407CBD079E47}" type="slidenum">
              <a:rPr sz="750" spc="-4" dirty="0">
                <a:solidFill>
                  <a:srgbClr val="808080"/>
                </a:solidFill>
                <a:latin typeface="Arial"/>
                <a:cs typeface="Arial"/>
              </a:rPr>
              <a:pPr marL="28575"/>
              <a:t>50</a:t>
            </a:fld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28972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9551" y="5650332"/>
            <a:ext cx="7191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solidFill>
                  <a:srgbClr val="808080"/>
                </a:solidFill>
                <a:latin typeface="Arial"/>
                <a:cs typeface="Arial"/>
              </a:rPr>
              <a:t>7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7082" y="1036178"/>
            <a:ext cx="3588068" cy="74828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11" dirty="0"/>
              <a:t>КОМПЕТЕНТНОСТНАЯ</a:t>
            </a:r>
            <a:r>
              <a:rPr spc="4" dirty="0"/>
              <a:t> </a:t>
            </a:r>
            <a:r>
              <a:rPr spc="-11" dirty="0"/>
              <a:t>МОДЕЛЬ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23734" y="1957806"/>
            <a:ext cx="3042761" cy="4043363"/>
            <a:chOff x="8031645" y="1467408"/>
            <a:chExt cx="4057015" cy="5391150"/>
          </a:xfrm>
        </p:grpSpPr>
        <p:sp>
          <p:nvSpPr>
            <p:cNvPr id="5" name="object 5"/>
            <p:cNvSpPr/>
            <p:nvPr/>
          </p:nvSpPr>
          <p:spPr>
            <a:xfrm>
              <a:off x="8040217" y="2365375"/>
              <a:ext cx="4048125" cy="4492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8040217" y="1475981"/>
              <a:ext cx="2038350" cy="3943985"/>
            </a:xfrm>
            <a:custGeom>
              <a:avLst/>
              <a:gdLst/>
              <a:ahLst/>
              <a:cxnLst/>
              <a:rect l="l" t="t" r="r" b="b"/>
              <a:pathLst>
                <a:path w="2038350" h="3943985">
                  <a:moveTo>
                    <a:pt x="0" y="0"/>
                  </a:moveTo>
                  <a:lnTo>
                    <a:pt x="0" y="3943819"/>
                  </a:lnTo>
                  <a:lnTo>
                    <a:pt x="48805" y="3943265"/>
                  </a:lnTo>
                  <a:lnTo>
                    <a:pt x="97329" y="3941611"/>
                  </a:lnTo>
                  <a:lnTo>
                    <a:pt x="145559" y="3938868"/>
                  </a:lnTo>
                  <a:lnTo>
                    <a:pt x="193482" y="3935050"/>
                  </a:lnTo>
                  <a:lnTo>
                    <a:pt x="241086" y="3930169"/>
                  </a:lnTo>
                  <a:lnTo>
                    <a:pt x="288357" y="3924237"/>
                  </a:lnTo>
                  <a:lnTo>
                    <a:pt x="335282" y="3917267"/>
                  </a:lnTo>
                  <a:lnTo>
                    <a:pt x="381850" y="3909271"/>
                  </a:lnTo>
                  <a:lnTo>
                    <a:pt x="428047" y="3900260"/>
                  </a:lnTo>
                  <a:lnTo>
                    <a:pt x="473860" y="3890249"/>
                  </a:lnTo>
                  <a:lnTo>
                    <a:pt x="519277" y="3879248"/>
                  </a:lnTo>
                  <a:lnTo>
                    <a:pt x="564285" y="3867271"/>
                  </a:lnTo>
                  <a:lnTo>
                    <a:pt x="608871" y="3854329"/>
                  </a:lnTo>
                  <a:lnTo>
                    <a:pt x="653022" y="3840436"/>
                  </a:lnTo>
                  <a:lnTo>
                    <a:pt x="696726" y="3825603"/>
                  </a:lnTo>
                  <a:lnTo>
                    <a:pt x="739970" y="3809843"/>
                  </a:lnTo>
                  <a:lnTo>
                    <a:pt x="782740" y="3793167"/>
                  </a:lnTo>
                  <a:lnTo>
                    <a:pt x="825025" y="3775590"/>
                  </a:lnTo>
                  <a:lnTo>
                    <a:pt x="866812" y="3757122"/>
                  </a:lnTo>
                  <a:lnTo>
                    <a:pt x="908087" y="3737776"/>
                  </a:lnTo>
                  <a:lnTo>
                    <a:pt x="948838" y="3717565"/>
                  </a:lnTo>
                  <a:lnTo>
                    <a:pt x="989052" y="3696501"/>
                  </a:lnTo>
                  <a:lnTo>
                    <a:pt x="1028716" y="3674596"/>
                  </a:lnTo>
                  <a:lnTo>
                    <a:pt x="1067819" y="3651863"/>
                  </a:lnTo>
                  <a:lnTo>
                    <a:pt x="1106346" y="3628314"/>
                  </a:lnTo>
                  <a:lnTo>
                    <a:pt x="1144285" y="3603961"/>
                  </a:lnTo>
                  <a:lnTo>
                    <a:pt x="1181623" y="3578817"/>
                  </a:lnTo>
                  <a:lnTo>
                    <a:pt x="1218348" y="3552894"/>
                  </a:lnTo>
                  <a:lnTo>
                    <a:pt x="1254446" y="3526204"/>
                  </a:lnTo>
                  <a:lnTo>
                    <a:pt x="1289906" y="3498761"/>
                  </a:lnTo>
                  <a:lnTo>
                    <a:pt x="1324713" y="3470575"/>
                  </a:lnTo>
                  <a:lnTo>
                    <a:pt x="1358856" y="3441660"/>
                  </a:lnTo>
                  <a:lnTo>
                    <a:pt x="1392322" y="3412027"/>
                  </a:lnTo>
                  <a:lnTo>
                    <a:pt x="1425098" y="3381690"/>
                  </a:lnTo>
                  <a:lnTo>
                    <a:pt x="1457170" y="3350661"/>
                  </a:lnTo>
                  <a:lnTo>
                    <a:pt x="1488527" y="3318951"/>
                  </a:lnTo>
                  <a:lnTo>
                    <a:pt x="1519156" y="3286574"/>
                  </a:lnTo>
                  <a:lnTo>
                    <a:pt x="1549043" y="3253542"/>
                  </a:lnTo>
                  <a:lnTo>
                    <a:pt x="1578176" y="3219866"/>
                  </a:lnTo>
                  <a:lnTo>
                    <a:pt x="1606542" y="3185560"/>
                  </a:lnTo>
                  <a:lnTo>
                    <a:pt x="1634129" y="3150636"/>
                  </a:lnTo>
                  <a:lnTo>
                    <a:pt x="1660924" y="3115105"/>
                  </a:lnTo>
                  <a:lnTo>
                    <a:pt x="1686913" y="3078982"/>
                  </a:lnTo>
                  <a:lnTo>
                    <a:pt x="1712085" y="3042277"/>
                  </a:lnTo>
                  <a:lnTo>
                    <a:pt x="1736426" y="3005003"/>
                  </a:lnTo>
                  <a:lnTo>
                    <a:pt x="1759923" y="2967172"/>
                  </a:lnTo>
                  <a:lnTo>
                    <a:pt x="1782564" y="2928798"/>
                  </a:lnTo>
                  <a:lnTo>
                    <a:pt x="1804337" y="2889892"/>
                  </a:lnTo>
                  <a:lnTo>
                    <a:pt x="1825227" y="2850466"/>
                  </a:lnTo>
                  <a:lnTo>
                    <a:pt x="1845223" y="2810534"/>
                  </a:lnTo>
                  <a:lnTo>
                    <a:pt x="1864312" y="2770107"/>
                  </a:lnTo>
                  <a:lnTo>
                    <a:pt x="1882480" y="2729197"/>
                  </a:lnTo>
                  <a:lnTo>
                    <a:pt x="1899716" y="2687817"/>
                  </a:lnTo>
                  <a:lnTo>
                    <a:pt x="1916006" y="2645980"/>
                  </a:lnTo>
                  <a:lnTo>
                    <a:pt x="1931338" y="2603698"/>
                  </a:lnTo>
                  <a:lnTo>
                    <a:pt x="1945699" y="2560983"/>
                  </a:lnTo>
                  <a:lnTo>
                    <a:pt x="1959075" y="2517847"/>
                  </a:lnTo>
                  <a:lnTo>
                    <a:pt x="1971455" y="2474303"/>
                  </a:lnTo>
                  <a:lnTo>
                    <a:pt x="1982826" y="2430363"/>
                  </a:lnTo>
                  <a:lnTo>
                    <a:pt x="1993174" y="2386040"/>
                  </a:lnTo>
                  <a:lnTo>
                    <a:pt x="2002487" y="2341346"/>
                  </a:lnTo>
                  <a:lnTo>
                    <a:pt x="2010752" y="2296293"/>
                  </a:lnTo>
                  <a:lnTo>
                    <a:pt x="2017957" y="2250894"/>
                  </a:lnTo>
                  <a:lnTo>
                    <a:pt x="2024088" y="2205160"/>
                  </a:lnTo>
                  <a:lnTo>
                    <a:pt x="2029133" y="2159105"/>
                  </a:lnTo>
                  <a:lnTo>
                    <a:pt x="2033080" y="2112741"/>
                  </a:lnTo>
                  <a:lnTo>
                    <a:pt x="2035914" y="2066080"/>
                  </a:lnTo>
                  <a:lnTo>
                    <a:pt x="2037624" y="2019134"/>
                  </a:lnTo>
                  <a:lnTo>
                    <a:pt x="2038197" y="1971916"/>
                  </a:lnTo>
                  <a:lnTo>
                    <a:pt x="2037624" y="1924697"/>
                  </a:lnTo>
                  <a:lnTo>
                    <a:pt x="2035914" y="1877751"/>
                  </a:lnTo>
                  <a:lnTo>
                    <a:pt x="2033080" y="1831089"/>
                  </a:lnTo>
                  <a:lnTo>
                    <a:pt x="2029133" y="1784724"/>
                  </a:lnTo>
                  <a:lnTo>
                    <a:pt x="2024088" y="1738669"/>
                  </a:lnTo>
                  <a:lnTo>
                    <a:pt x="2017957" y="1692935"/>
                  </a:lnTo>
                  <a:lnTo>
                    <a:pt x="2010752" y="1647535"/>
                  </a:lnTo>
                  <a:lnTo>
                    <a:pt x="2002487" y="1602482"/>
                  </a:lnTo>
                  <a:lnTo>
                    <a:pt x="1993174" y="1557787"/>
                  </a:lnTo>
                  <a:lnTo>
                    <a:pt x="1982826" y="1513464"/>
                  </a:lnTo>
                  <a:lnTo>
                    <a:pt x="1971455" y="1469523"/>
                  </a:lnTo>
                  <a:lnTo>
                    <a:pt x="1959075" y="1425979"/>
                  </a:lnTo>
                  <a:lnTo>
                    <a:pt x="1945699" y="1382843"/>
                  </a:lnTo>
                  <a:lnTo>
                    <a:pt x="1931338" y="1340127"/>
                  </a:lnTo>
                  <a:lnTo>
                    <a:pt x="1916006" y="1297845"/>
                  </a:lnTo>
                  <a:lnTo>
                    <a:pt x="1899716" y="1256007"/>
                  </a:lnTo>
                  <a:lnTo>
                    <a:pt x="1882480" y="1214627"/>
                  </a:lnTo>
                  <a:lnTo>
                    <a:pt x="1864312" y="1173718"/>
                  </a:lnTo>
                  <a:lnTo>
                    <a:pt x="1845223" y="1133290"/>
                  </a:lnTo>
                  <a:lnTo>
                    <a:pt x="1825227" y="1093357"/>
                  </a:lnTo>
                  <a:lnTo>
                    <a:pt x="1804337" y="1053931"/>
                  </a:lnTo>
                  <a:lnTo>
                    <a:pt x="1782564" y="1015025"/>
                  </a:lnTo>
                  <a:lnTo>
                    <a:pt x="1759923" y="976650"/>
                  </a:lnTo>
                  <a:lnTo>
                    <a:pt x="1736426" y="938820"/>
                  </a:lnTo>
                  <a:lnTo>
                    <a:pt x="1712085" y="901546"/>
                  </a:lnTo>
                  <a:lnTo>
                    <a:pt x="1686913" y="864840"/>
                  </a:lnTo>
                  <a:lnTo>
                    <a:pt x="1660924" y="828716"/>
                  </a:lnTo>
                  <a:lnTo>
                    <a:pt x="1634129" y="793186"/>
                  </a:lnTo>
                  <a:lnTo>
                    <a:pt x="1606542" y="758261"/>
                  </a:lnTo>
                  <a:lnTo>
                    <a:pt x="1578176" y="723955"/>
                  </a:lnTo>
                  <a:lnTo>
                    <a:pt x="1549043" y="690279"/>
                  </a:lnTo>
                  <a:lnTo>
                    <a:pt x="1519156" y="657247"/>
                  </a:lnTo>
                  <a:lnTo>
                    <a:pt x="1488527" y="624869"/>
                  </a:lnTo>
                  <a:lnTo>
                    <a:pt x="1457170" y="593160"/>
                  </a:lnTo>
                  <a:lnTo>
                    <a:pt x="1425098" y="562130"/>
                  </a:lnTo>
                  <a:lnTo>
                    <a:pt x="1392322" y="531793"/>
                  </a:lnTo>
                  <a:lnTo>
                    <a:pt x="1358856" y="502160"/>
                  </a:lnTo>
                  <a:lnTo>
                    <a:pt x="1324713" y="473245"/>
                  </a:lnTo>
                  <a:lnTo>
                    <a:pt x="1289906" y="445059"/>
                  </a:lnTo>
                  <a:lnTo>
                    <a:pt x="1254446" y="417615"/>
                  </a:lnTo>
                  <a:lnTo>
                    <a:pt x="1218348" y="390926"/>
                  </a:lnTo>
                  <a:lnTo>
                    <a:pt x="1181623" y="365003"/>
                  </a:lnTo>
                  <a:lnTo>
                    <a:pt x="1144285" y="339858"/>
                  </a:lnTo>
                  <a:lnTo>
                    <a:pt x="1106346" y="315506"/>
                  </a:lnTo>
                  <a:lnTo>
                    <a:pt x="1067819" y="291956"/>
                  </a:lnTo>
                  <a:lnTo>
                    <a:pt x="1028716" y="269223"/>
                  </a:lnTo>
                  <a:lnTo>
                    <a:pt x="989052" y="247318"/>
                  </a:lnTo>
                  <a:lnTo>
                    <a:pt x="948838" y="226254"/>
                  </a:lnTo>
                  <a:lnTo>
                    <a:pt x="908087" y="206043"/>
                  </a:lnTo>
                  <a:lnTo>
                    <a:pt x="866812" y="186697"/>
                  </a:lnTo>
                  <a:lnTo>
                    <a:pt x="825025" y="168229"/>
                  </a:lnTo>
                  <a:lnTo>
                    <a:pt x="782740" y="150652"/>
                  </a:lnTo>
                  <a:lnTo>
                    <a:pt x="739970" y="133976"/>
                  </a:lnTo>
                  <a:lnTo>
                    <a:pt x="696726" y="118216"/>
                  </a:lnTo>
                  <a:lnTo>
                    <a:pt x="653022" y="103383"/>
                  </a:lnTo>
                  <a:lnTo>
                    <a:pt x="608871" y="89489"/>
                  </a:lnTo>
                  <a:lnTo>
                    <a:pt x="564285" y="76548"/>
                  </a:lnTo>
                  <a:lnTo>
                    <a:pt x="519277" y="64571"/>
                  </a:lnTo>
                  <a:lnTo>
                    <a:pt x="473860" y="53570"/>
                  </a:lnTo>
                  <a:lnTo>
                    <a:pt x="428047" y="43559"/>
                  </a:lnTo>
                  <a:lnTo>
                    <a:pt x="381850" y="34548"/>
                  </a:lnTo>
                  <a:lnTo>
                    <a:pt x="335282" y="26552"/>
                  </a:lnTo>
                  <a:lnTo>
                    <a:pt x="288357" y="19582"/>
                  </a:lnTo>
                  <a:lnTo>
                    <a:pt x="241086" y="13650"/>
                  </a:lnTo>
                  <a:lnTo>
                    <a:pt x="193482" y="8769"/>
                  </a:lnTo>
                  <a:lnTo>
                    <a:pt x="145559" y="4951"/>
                  </a:lnTo>
                  <a:lnTo>
                    <a:pt x="97329" y="2208"/>
                  </a:lnTo>
                  <a:lnTo>
                    <a:pt x="48805" y="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8040217" y="1475981"/>
              <a:ext cx="2038350" cy="3943985"/>
            </a:xfrm>
            <a:custGeom>
              <a:avLst/>
              <a:gdLst/>
              <a:ahLst/>
              <a:cxnLst/>
              <a:rect l="l" t="t" r="r" b="b"/>
              <a:pathLst>
                <a:path w="2038350" h="3943985">
                  <a:moveTo>
                    <a:pt x="0" y="0"/>
                  </a:moveTo>
                  <a:lnTo>
                    <a:pt x="48805" y="554"/>
                  </a:lnTo>
                  <a:lnTo>
                    <a:pt x="97329" y="2208"/>
                  </a:lnTo>
                  <a:lnTo>
                    <a:pt x="145559" y="4951"/>
                  </a:lnTo>
                  <a:lnTo>
                    <a:pt x="193482" y="8769"/>
                  </a:lnTo>
                  <a:lnTo>
                    <a:pt x="241086" y="13650"/>
                  </a:lnTo>
                  <a:lnTo>
                    <a:pt x="288357" y="19582"/>
                  </a:lnTo>
                  <a:lnTo>
                    <a:pt x="335282" y="26552"/>
                  </a:lnTo>
                  <a:lnTo>
                    <a:pt x="381850" y="34548"/>
                  </a:lnTo>
                  <a:lnTo>
                    <a:pt x="428047" y="43559"/>
                  </a:lnTo>
                  <a:lnTo>
                    <a:pt x="473860" y="53570"/>
                  </a:lnTo>
                  <a:lnTo>
                    <a:pt x="519277" y="64571"/>
                  </a:lnTo>
                  <a:lnTo>
                    <a:pt x="564285" y="76548"/>
                  </a:lnTo>
                  <a:lnTo>
                    <a:pt x="608871" y="89489"/>
                  </a:lnTo>
                  <a:lnTo>
                    <a:pt x="653022" y="103383"/>
                  </a:lnTo>
                  <a:lnTo>
                    <a:pt x="696726" y="118216"/>
                  </a:lnTo>
                  <a:lnTo>
                    <a:pt x="739970" y="133976"/>
                  </a:lnTo>
                  <a:lnTo>
                    <a:pt x="782740" y="150652"/>
                  </a:lnTo>
                  <a:lnTo>
                    <a:pt x="825025" y="168229"/>
                  </a:lnTo>
                  <a:lnTo>
                    <a:pt x="866812" y="186697"/>
                  </a:lnTo>
                  <a:lnTo>
                    <a:pt x="908087" y="206043"/>
                  </a:lnTo>
                  <a:lnTo>
                    <a:pt x="948838" y="226254"/>
                  </a:lnTo>
                  <a:lnTo>
                    <a:pt x="989052" y="247318"/>
                  </a:lnTo>
                  <a:lnTo>
                    <a:pt x="1028716" y="269223"/>
                  </a:lnTo>
                  <a:lnTo>
                    <a:pt x="1067819" y="291956"/>
                  </a:lnTo>
                  <a:lnTo>
                    <a:pt x="1106346" y="315506"/>
                  </a:lnTo>
                  <a:lnTo>
                    <a:pt x="1144285" y="339858"/>
                  </a:lnTo>
                  <a:lnTo>
                    <a:pt x="1181623" y="365003"/>
                  </a:lnTo>
                  <a:lnTo>
                    <a:pt x="1218348" y="390926"/>
                  </a:lnTo>
                  <a:lnTo>
                    <a:pt x="1254446" y="417615"/>
                  </a:lnTo>
                  <a:lnTo>
                    <a:pt x="1289906" y="445059"/>
                  </a:lnTo>
                  <a:lnTo>
                    <a:pt x="1324713" y="473245"/>
                  </a:lnTo>
                  <a:lnTo>
                    <a:pt x="1358856" y="502160"/>
                  </a:lnTo>
                  <a:lnTo>
                    <a:pt x="1392322" y="531793"/>
                  </a:lnTo>
                  <a:lnTo>
                    <a:pt x="1425098" y="562130"/>
                  </a:lnTo>
                  <a:lnTo>
                    <a:pt x="1457170" y="593160"/>
                  </a:lnTo>
                  <a:lnTo>
                    <a:pt x="1488527" y="624869"/>
                  </a:lnTo>
                  <a:lnTo>
                    <a:pt x="1519156" y="657247"/>
                  </a:lnTo>
                  <a:lnTo>
                    <a:pt x="1549043" y="690279"/>
                  </a:lnTo>
                  <a:lnTo>
                    <a:pt x="1578176" y="723955"/>
                  </a:lnTo>
                  <a:lnTo>
                    <a:pt x="1606542" y="758261"/>
                  </a:lnTo>
                  <a:lnTo>
                    <a:pt x="1634129" y="793186"/>
                  </a:lnTo>
                  <a:lnTo>
                    <a:pt x="1660924" y="828716"/>
                  </a:lnTo>
                  <a:lnTo>
                    <a:pt x="1686913" y="864840"/>
                  </a:lnTo>
                  <a:lnTo>
                    <a:pt x="1712085" y="901546"/>
                  </a:lnTo>
                  <a:lnTo>
                    <a:pt x="1736426" y="938820"/>
                  </a:lnTo>
                  <a:lnTo>
                    <a:pt x="1759923" y="976650"/>
                  </a:lnTo>
                  <a:lnTo>
                    <a:pt x="1782564" y="1015025"/>
                  </a:lnTo>
                  <a:lnTo>
                    <a:pt x="1804337" y="1053931"/>
                  </a:lnTo>
                  <a:lnTo>
                    <a:pt x="1825227" y="1093357"/>
                  </a:lnTo>
                  <a:lnTo>
                    <a:pt x="1845223" y="1133290"/>
                  </a:lnTo>
                  <a:lnTo>
                    <a:pt x="1864312" y="1173718"/>
                  </a:lnTo>
                  <a:lnTo>
                    <a:pt x="1882480" y="1214627"/>
                  </a:lnTo>
                  <a:lnTo>
                    <a:pt x="1899716" y="1256007"/>
                  </a:lnTo>
                  <a:lnTo>
                    <a:pt x="1916006" y="1297845"/>
                  </a:lnTo>
                  <a:lnTo>
                    <a:pt x="1931338" y="1340127"/>
                  </a:lnTo>
                  <a:lnTo>
                    <a:pt x="1945699" y="1382843"/>
                  </a:lnTo>
                  <a:lnTo>
                    <a:pt x="1959075" y="1425979"/>
                  </a:lnTo>
                  <a:lnTo>
                    <a:pt x="1971455" y="1469523"/>
                  </a:lnTo>
                  <a:lnTo>
                    <a:pt x="1982826" y="1513464"/>
                  </a:lnTo>
                  <a:lnTo>
                    <a:pt x="1993174" y="1557787"/>
                  </a:lnTo>
                  <a:lnTo>
                    <a:pt x="2002487" y="1602482"/>
                  </a:lnTo>
                  <a:lnTo>
                    <a:pt x="2010752" y="1647535"/>
                  </a:lnTo>
                  <a:lnTo>
                    <a:pt x="2017957" y="1692935"/>
                  </a:lnTo>
                  <a:lnTo>
                    <a:pt x="2024088" y="1738669"/>
                  </a:lnTo>
                  <a:lnTo>
                    <a:pt x="2029133" y="1784724"/>
                  </a:lnTo>
                  <a:lnTo>
                    <a:pt x="2033080" y="1831089"/>
                  </a:lnTo>
                  <a:lnTo>
                    <a:pt x="2035914" y="1877751"/>
                  </a:lnTo>
                  <a:lnTo>
                    <a:pt x="2037624" y="1924697"/>
                  </a:lnTo>
                  <a:lnTo>
                    <a:pt x="2038197" y="1971916"/>
                  </a:lnTo>
                  <a:lnTo>
                    <a:pt x="2037624" y="2019134"/>
                  </a:lnTo>
                  <a:lnTo>
                    <a:pt x="2035914" y="2066080"/>
                  </a:lnTo>
                  <a:lnTo>
                    <a:pt x="2033080" y="2112741"/>
                  </a:lnTo>
                  <a:lnTo>
                    <a:pt x="2029133" y="2159105"/>
                  </a:lnTo>
                  <a:lnTo>
                    <a:pt x="2024088" y="2205160"/>
                  </a:lnTo>
                  <a:lnTo>
                    <a:pt x="2017957" y="2250894"/>
                  </a:lnTo>
                  <a:lnTo>
                    <a:pt x="2010752" y="2296293"/>
                  </a:lnTo>
                  <a:lnTo>
                    <a:pt x="2002487" y="2341346"/>
                  </a:lnTo>
                  <a:lnTo>
                    <a:pt x="1993174" y="2386040"/>
                  </a:lnTo>
                  <a:lnTo>
                    <a:pt x="1982826" y="2430363"/>
                  </a:lnTo>
                  <a:lnTo>
                    <a:pt x="1971455" y="2474303"/>
                  </a:lnTo>
                  <a:lnTo>
                    <a:pt x="1959075" y="2517847"/>
                  </a:lnTo>
                  <a:lnTo>
                    <a:pt x="1945699" y="2560983"/>
                  </a:lnTo>
                  <a:lnTo>
                    <a:pt x="1931338" y="2603698"/>
                  </a:lnTo>
                  <a:lnTo>
                    <a:pt x="1916006" y="2645980"/>
                  </a:lnTo>
                  <a:lnTo>
                    <a:pt x="1899716" y="2687817"/>
                  </a:lnTo>
                  <a:lnTo>
                    <a:pt x="1882480" y="2729197"/>
                  </a:lnTo>
                  <a:lnTo>
                    <a:pt x="1864312" y="2770107"/>
                  </a:lnTo>
                  <a:lnTo>
                    <a:pt x="1845223" y="2810534"/>
                  </a:lnTo>
                  <a:lnTo>
                    <a:pt x="1825227" y="2850466"/>
                  </a:lnTo>
                  <a:lnTo>
                    <a:pt x="1804337" y="2889892"/>
                  </a:lnTo>
                  <a:lnTo>
                    <a:pt x="1782564" y="2928798"/>
                  </a:lnTo>
                  <a:lnTo>
                    <a:pt x="1759923" y="2967172"/>
                  </a:lnTo>
                  <a:lnTo>
                    <a:pt x="1736426" y="3005003"/>
                  </a:lnTo>
                  <a:lnTo>
                    <a:pt x="1712085" y="3042277"/>
                  </a:lnTo>
                  <a:lnTo>
                    <a:pt x="1686913" y="3078982"/>
                  </a:lnTo>
                  <a:lnTo>
                    <a:pt x="1660924" y="3115105"/>
                  </a:lnTo>
                  <a:lnTo>
                    <a:pt x="1634129" y="3150636"/>
                  </a:lnTo>
                  <a:lnTo>
                    <a:pt x="1606542" y="3185560"/>
                  </a:lnTo>
                  <a:lnTo>
                    <a:pt x="1578176" y="3219866"/>
                  </a:lnTo>
                  <a:lnTo>
                    <a:pt x="1549043" y="3253542"/>
                  </a:lnTo>
                  <a:lnTo>
                    <a:pt x="1519156" y="3286574"/>
                  </a:lnTo>
                  <a:lnTo>
                    <a:pt x="1488527" y="3318951"/>
                  </a:lnTo>
                  <a:lnTo>
                    <a:pt x="1457170" y="3350661"/>
                  </a:lnTo>
                  <a:lnTo>
                    <a:pt x="1425098" y="3381690"/>
                  </a:lnTo>
                  <a:lnTo>
                    <a:pt x="1392322" y="3412027"/>
                  </a:lnTo>
                  <a:lnTo>
                    <a:pt x="1358856" y="3441660"/>
                  </a:lnTo>
                  <a:lnTo>
                    <a:pt x="1324713" y="3470575"/>
                  </a:lnTo>
                  <a:lnTo>
                    <a:pt x="1289906" y="3498761"/>
                  </a:lnTo>
                  <a:lnTo>
                    <a:pt x="1254446" y="3526204"/>
                  </a:lnTo>
                  <a:lnTo>
                    <a:pt x="1218348" y="3552894"/>
                  </a:lnTo>
                  <a:lnTo>
                    <a:pt x="1181623" y="3578817"/>
                  </a:lnTo>
                  <a:lnTo>
                    <a:pt x="1144285" y="3603961"/>
                  </a:lnTo>
                  <a:lnTo>
                    <a:pt x="1106346" y="3628314"/>
                  </a:lnTo>
                  <a:lnTo>
                    <a:pt x="1067819" y="3651863"/>
                  </a:lnTo>
                  <a:lnTo>
                    <a:pt x="1028716" y="3674596"/>
                  </a:lnTo>
                  <a:lnTo>
                    <a:pt x="989052" y="3696501"/>
                  </a:lnTo>
                  <a:lnTo>
                    <a:pt x="948838" y="3717565"/>
                  </a:lnTo>
                  <a:lnTo>
                    <a:pt x="908087" y="3737776"/>
                  </a:lnTo>
                  <a:lnTo>
                    <a:pt x="866812" y="3757122"/>
                  </a:lnTo>
                  <a:lnTo>
                    <a:pt x="825025" y="3775590"/>
                  </a:lnTo>
                  <a:lnTo>
                    <a:pt x="782740" y="3793167"/>
                  </a:lnTo>
                  <a:lnTo>
                    <a:pt x="739970" y="3809843"/>
                  </a:lnTo>
                  <a:lnTo>
                    <a:pt x="696726" y="3825603"/>
                  </a:lnTo>
                  <a:lnTo>
                    <a:pt x="653022" y="3840436"/>
                  </a:lnTo>
                  <a:lnTo>
                    <a:pt x="608871" y="3854329"/>
                  </a:lnTo>
                  <a:lnTo>
                    <a:pt x="564285" y="3867271"/>
                  </a:lnTo>
                  <a:lnTo>
                    <a:pt x="519277" y="3879248"/>
                  </a:lnTo>
                  <a:lnTo>
                    <a:pt x="473860" y="3890249"/>
                  </a:lnTo>
                  <a:lnTo>
                    <a:pt x="428047" y="3900260"/>
                  </a:lnTo>
                  <a:lnTo>
                    <a:pt x="381850" y="3909271"/>
                  </a:lnTo>
                  <a:lnTo>
                    <a:pt x="335282" y="3917267"/>
                  </a:lnTo>
                  <a:lnTo>
                    <a:pt x="288357" y="3924237"/>
                  </a:lnTo>
                  <a:lnTo>
                    <a:pt x="241086" y="3930169"/>
                  </a:lnTo>
                  <a:lnTo>
                    <a:pt x="193482" y="3935050"/>
                  </a:lnTo>
                  <a:lnTo>
                    <a:pt x="145559" y="3938868"/>
                  </a:lnTo>
                  <a:lnTo>
                    <a:pt x="97329" y="3941611"/>
                  </a:lnTo>
                  <a:lnTo>
                    <a:pt x="48805" y="3943265"/>
                  </a:lnTo>
                  <a:lnTo>
                    <a:pt x="0" y="3943819"/>
                  </a:lnTo>
                  <a:lnTo>
                    <a:pt x="0" y="1971916"/>
                  </a:lnTo>
                  <a:lnTo>
                    <a:pt x="0" y="0"/>
                  </a:lnTo>
                  <a:close/>
                </a:path>
              </a:pathLst>
            </a:custGeom>
            <a:ln w="171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/>
          <p:nvPr/>
        </p:nvSpPr>
        <p:spPr>
          <a:xfrm>
            <a:off x="465416" y="1162994"/>
            <a:ext cx="1949534" cy="493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11045" y="1880930"/>
            <a:ext cx="3407426" cy="329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2075955" y="2787358"/>
            <a:ext cx="1126331" cy="573427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049" marR="3810" algn="ctr">
              <a:lnSpc>
                <a:spcPct val="86400"/>
              </a:lnSpc>
              <a:spcBef>
                <a:spcPts val="293"/>
              </a:spcBef>
            </a:pP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Выдви</a:t>
            </a:r>
            <a:r>
              <a:rPr sz="1350" b="1" spc="-23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креативных 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8865" y="4168741"/>
            <a:ext cx="1748790" cy="573427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049" marR="3810" indent="-1429" algn="ctr">
              <a:lnSpc>
                <a:spcPct val="86400"/>
              </a:lnSpc>
              <a:spcBef>
                <a:spcPts val="293"/>
              </a:spcBef>
            </a:pPr>
            <a:r>
              <a:rPr sz="1350" b="1" spc="-11" dirty="0">
                <a:solidFill>
                  <a:srgbClr val="FFFFFF"/>
                </a:solidFill>
                <a:latin typeface="Arial"/>
                <a:cs typeface="Arial"/>
              </a:rPr>
              <a:t>Уточнение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50" b="1" spc="-2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50" b="1" spc="4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50" b="1" spc="-23" dirty="0">
                <a:solidFill>
                  <a:srgbClr val="FFFFFF"/>
                </a:solidFill>
                <a:latin typeface="Arial"/>
                <a:cs typeface="Arial"/>
              </a:rPr>
              <a:t>тв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50" b="1" spc="-1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807" y="2768908"/>
            <a:ext cx="1126331" cy="573427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525" marR="3810" algn="ctr">
              <a:lnSpc>
                <a:spcPct val="86400"/>
              </a:lnSpc>
              <a:spcBef>
                <a:spcPts val="293"/>
              </a:spcBef>
            </a:pP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Выдви</a:t>
            </a:r>
            <a:r>
              <a:rPr sz="1350" b="1" spc="-23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е  разнообраз- 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ных</a:t>
            </a:r>
            <a:r>
              <a:rPr sz="1350" b="1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503" y="5237539"/>
            <a:ext cx="3456623" cy="550311"/>
          </a:xfrm>
          <a:prstGeom prst="rect">
            <a:avLst/>
          </a:prstGeom>
          <a:solidFill>
            <a:srgbClr val="7030A0"/>
          </a:solidFill>
          <a:ln w="10795">
            <a:solidFill>
              <a:srgbClr val="838383"/>
            </a:solidFill>
          </a:ln>
        </p:spPr>
        <p:txBody>
          <a:bodyPr vert="horz" wrap="square" lIns="0" tIns="62389" rIns="0" bIns="0" rtlCol="0">
            <a:spAutoFit/>
          </a:bodyPr>
          <a:lstStyle/>
          <a:p>
            <a:pPr marL="261938" marR="258128" indent="623888">
              <a:lnSpc>
                <a:spcPts val="1943"/>
              </a:lnSpc>
              <a:spcBef>
                <a:spcPts val="491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Выдвижение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совершенствование</a:t>
            </a:r>
            <a:r>
              <a:rPr b="1" spc="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8015" y="3103598"/>
            <a:ext cx="918686" cy="636906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9525" marR="3810" indent="1429" algn="ctr">
              <a:lnSpc>
                <a:spcPct val="86300"/>
              </a:lnSpc>
              <a:spcBef>
                <a:spcPts val="323"/>
              </a:spcBef>
            </a:pPr>
            <a:r>
              <a:rPr sz="1500" b="1" spc="-8" dirty="0">
                <a:solidFill>
                  <a:srgbClr val="FFFFFF"/>
                </a:solidFill>
                <a:latin typeface="Arial"/>
                <a:cs typeface="Arial"/>
              </a:rPr>
              <a:t>Отбор  </a:t>
            </a:r>
            <a:r>
              <a:rPr sz="1500" b="1" spc="-4" dirty="0">
                <a:solidFill>
                  <a:srgbClr val="FFFFFF"/>
                </a:solidFill>
                <a:latin typeface="Arial"/>
                <a:cs typeface="Arial"/>
              </a:rPr>
              <a:t>креатив-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ных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1788" y="2036825"/>
            <a:ext cx="1376839" cy="2753678"/>
          </a:xfrm>
          <a:custGeom>
            <a:avLst/>
            <a:gdLst/>
            <a:ahLst/>
            <a:cxnLst/>
            <a:rect l="l" t="t" r="r" b="b"/>
            <a:pathLst>
              <a:path w="1835784" h="3671570">
                <a:moveTo>
                  <a:pt x="1835721" y="0"/>
                </a:moveTo>
                <a:lnTo>
                  <a:pt x="1787590" y="618"/>
                </a:lnTo>
                <a:lnTo>
                  <a:pt x="1739765" y="2464"/>
                </a:lnTo>
                <a:lnTo>
                  <a:pt x="1692260" y="5523"/>
                </a:lnTo>
                <a:lnTo>
                  <a:pt x="1645091" y="9778"/>
                </a:lnTo>
                <a:lnTo>
                  <a:pt x="1598273" y="15215"/>
                </a:lnTo>
                <a:lnTo>
                  <a:pt x="1551820" y="21819"/>
                </a:lnTo>
                <a:lnTo>
                  <a:pt x="1505748" y="29575"/>
                </a:lnTo>
                <a:lnTo>
                  <a:pt x="1460072" y="38468"/>
                </a:lnTo>
                <a:lnTo>
                  <a:pt x="1414807" y="48482"/>
                </a:lnTo>
                <a:lnTo>
                  <a:pt x="1369968" y="59603"/>
                </a:lnTo>
                <a:lnTo>
                  <a:pt x="1325571" y="71815"/>
                </a:lnTo>
                <a:lnTo>
                  <a:pt x="1281630" y="85103"/>
                </a:lnTo>
                <a:lnTo>
                  <a:pt x="1238161" y="99452"/>
                </a:lnTo>
                <a:lnTo>
                  <a:pt x="1195178" y="114847"/>
                </a:lnTo>
                <a:lnTo>
                  <a:pt x="1152698" y="131273"/>
                </a:lnTo>
                <a:lnTo>
                  <a:pt x="1110734" y="148714"/>
                </a:lnTo>
                <a:lnTo>
                  <a:pt x="1069302" y="167157"/>
                </a:lnTo>
                <a:lnTo>
                  <a:pt x="1028417" y="186584"/>
                </a:lnTo>
                <a:lnTo>
                  <a:pt x="988095" y="206982"/>
                </a:lnTo>
                <a:lnTo>
                  <a:pt x="948350" y="228336"/>
                </a:lnTo>
                <a:lnTo>
                  <a:pt x="909197" y="250629"/>
                </a:lnTo>
                <a:lnTo>
                  <a:pt x="870652" y="273848"/>
                </a:lnTo>
                <a:lnTo>
                  <a:pt x="832730" y="297976"/>
                </a:lnTo>
                <a:lnTo>
                  <a:pt x="795446" y="323000"/>
                </a:lnTo>
                <a:lnTo>
                  <a:pt x="758814" y="348902"/>
                </a:lnTo>
                <a:lnTo>
                  <a:pt x="722851" y="375670"/>
                </a:lnTo>
                <a:lnTo>
                  <a:pt x="687571" y="403287"/>
                </a:lnTo>
                <a:lnTo>
                  <a:pt x="652989" y="431738"/>
                </a:lnTo>
                <a:lnTo>
                  <a:pt x="619121" y="461009"/>
                </a:lnTo>
                <a:lnTo>
                  <a:pt x="585981" y="491083"/>
                </a:lnTo>
                <a:lnTo>
                  <a:pt x="553584" y="521947"/>
                </a:lnTo>
                <a:lnTo>
                  <a:pt x="521947" y="553584"/>
                </a:lnTo>
                <a:lnTo>
                  <a:pt x="491083" y="585981"/>
                </a:lnTo>
                <a:lnTo>
                  <a:pt x="461009" y="619121"/>
                </a:lnTo>
                <a:lnTo>
                  <a:pt x="431738" y="652989"/>
                </a:lnTo>
                <a:lnTo>
                  <a:pt x="403287" y="687571"/>
                </a:lnTo>
                <a:lnTo>
                  <a:pt x="375670" y="722851"/>
                </a:lnTo>
                <a:lnTo>
                  <a:pt x="348902" y="758814"/>
                </a:lnTo>
                <a:lnTo>
                  <a:pt x="323000" y="795446"/>
                </a:lnTo>
                <a:lnTo>
                  <a:pt x="297976" y="832730"/>
                </a:lnTo>
                <a:lnTo>
                  <a:pt x="273848" y="870652"/>
                </a:lnTo>
                <a:lnTo>
                  <a:pt x="250629" y="909197"/>
                </a:lnTo>
                <a:lnTo>
                  <a:pt x="228336" y="948350"/>
                </a:lnTo>
                <a:lnTo>
                  <a:pt x="206982" y="988095"/>
                </a:lnTo>
                <a:lnTo>
                  <a:pt x="186584" y="1028417"/>
                </a:lnTo>
                <a:lnTo>
                  <a:pt x="167157" y="1069302"/>
                </a:lnTo>
                <a:lnTo>
                  <a:pt x="148714" y="1110734"/>
                </a:lnTo>
                <a:lnTo>
                  <a:pt x="131273" y="1152698"/>
                </a:lnTo>
                <a:lnTo>
                  <a:pt x="114847" y="1195178"/>
                </a:lnTo>
                <a:lnTo>
                  <a:pt x="99452" y="1238161"/>
                </a:lnTo>
                <a:lnTo>
                  <a:pt x="85103" y="1281630"/>
                </a:lnTo>
                <a:lnTo>
                  <a:pt x="71815" y="1325571"/>
                </a:lnTo>
                <a:lnTo>
                  <a:pt x="59603" y="1369968"/>
                </a:lnTo>
                <a:lnTo>
                  <a:pt x="48482" y="1414807"/>
                </a:lnTo>
                <a:lnTo>
                  <a:pt x="38468" y="1460072"/>
                </a:lnTo>
                <a:lnTo>
                  <a:pt x="29575" y="1505748"/>
                </a:lnTo>
                <a:lnTo>
                  <a:pt x="21819" y="1551820"/>
                </a:lnTo>
                <a:lnTo>
                  <a:pt x="15215" y="1598273"/>
                </a:lnTo>
                <a:lnTo>
                  <a:pt x="9778" y="1645091"/>
                </a:lnTo>
                <a:lnTo>
                  <a:pt x="5523" y="1692260"/>
                </a:lnTo>
                <a:lnTo>
                  <a:pt x="2464" y="1739765"/>
                </a:lnTo>
                <a:lnTo>
                  <a:pt x="618" y="1787590"/>
                </a:lnTo>
                <a:lnTo>
                  <a:pt x="0" y="1835721"/>
                </a:lnTo>
                <a:lnTo>
                  <a:pt x="618" y="1883852"/>
                </a:lnTo>
                <a:lnTo>
                  <a:pt x="2464" y="1931677"/>
                </a:lnTo>
                <a:lnTo>
                  <a:pt x="5523" y="1979182"/>
                </a:lnTo>
                <a:lnTo>
                  <a:pt x="9778" y="2026351"/>
                </a:lnTo>
                <a:lnTo>
                  <a:pt x="15215" y="2073169"/>
                </a:lnTo>
                <a:lnTo>
                  <a:pt x="21819" y="2119622"/>
                </a:lnTo>
                <a:lnTo>
                  <a:pt x="29575" y="2165694"/>
                </a:lnTo>
                <a:lnTo>
                  <a:pt x="38468" y="2211370"/>
                </a:lnTo>
                <a:lnTo>
                  <a:pt x="48482" y="2256635"/>
                </a:lnTo>
                <a:lnTo>
                  <a:pt x="59603" y="2301474"/>
                </a:lnTo>
                <a:lnTo>
                  <a:pt x="71815" y="2345871"/>
                </a:lnTo>
                <a:lnTo>
                  <a:pt x="85103" y="2389812"/>
                </a:lnTo>
                <a:lnTo>
                  <a:pt x="99452" y="2433281"/>
                </a:lnTo>
                <a:lnTo>
                  <a:pt x="114847" y="2476264"/>
                </a:lnTo>
                <a:lnTo>
                  <a:pt x="131273" y="2518744"/>
                </a:lnTo>
                <a:lnTo>
                  <a:pt x="148714" y="2560708"/>
                </a:lnTo>
                <a:lnTo>
                  <a:pt x="167157" y="2602140"/>
                </a:lnTo>
                <a:lnTo>
                  <a:pt x="186584" y="2643025"/>
                </a:lnTo>
                <a:lnTo>
                  <a:pt x="206982" y="2683347"/>
                </a:lnTo>
                <a:lnTo>
                  <a:pt x="228336" y="2723092"/>
                </a:lnTo>
                <a:lnTo>
                  <a:pt x="250629" y="2762245"/>
                </a:lnTo>
                <a:lnTo>
                  <a:pt x="273848" y="2800790"/>
                </a:lnTo>
                <a:lnTo>
                  <a:pt x="297976" y="2838712"/>
                </a:lnTo>
                <a:lnTo>
                  <a:pt x="323000" y="2875996"/>
                </a:lnTo>
                <a:lnTo>
                  <a:pt x="348902" y="2912628"/>
                </a:lnTo>
                <a:lnTo>
                  <a:pt x="375670" y="2948591"/>
                </a:lnTo>
                <a:lnTo>
                  <a:pt x="403287" y="2983871"/>
                </a:lnTo>
                <a:lnTo>
                  <a:pt x="431738" y="3018453"/>
                </a:lnTo>
                <a:lnTo>
                  <a:pt x="461009" y="3052321"/>
                </a:lnTo>
                <a:lnTo>
                  <a:pt x="491083" y="3085461"/>
                </a:lnTo>
                <a:lnTo>
                  <a:pt x="521947" y="3117858"/>
                </a:lnTo>
                <a:lnTo>
                  <a:pt x="553584" y="3149495"/>
                </a:lnTo>
                <a:lnTo>
                  <a:pt x="585981" y="3180359"/>
                </a:lnTo>
                <a:lnTo>
                  <a:pt x="619121" y="3210433"/>
                </a:lnTo>
                <a:lnTo>
                  <a:pt x="652989" y="3239704"/>
                </a:lnTo>
                <a:lnTo>
                  <a:pt x="687571" y="3268155"/>
                </a:lnTo>
                <a:lnTo>
                  <a:pt x="722851" y="3295772"/>
                </a:lnTo>
                <a:lnTo>
                  <a:pt x="758814" y="3322540"/>
                </a:lnTo>
                <a:lnTo>
                  <a:pt x="795446" y="3348442"/>
                </a:lnTo>
                <a:lnTo>
                  <a:pt x="832730" y="3373466"/>
                </a:lnTo>
                <a:lnTo>
                  <a:pt x="870652" y="3397594"/>
                </a:lnTo>
                <a:lnTo>
                  <a:pt x="909197" y="3420813"/>
                </a:lnTo>
                <a:lnTo>
                  <a:pt x="948350" y="3443106"/>
                </a:lnTo>
                <a:lnTo>
                  <a:pt x="988095" y="3464460"/>
                </a:lnTo>
                <a:lnTo>
                  <a:pt x="1028417" y="3484858"/>
                </a:lnTo>
                <a:lnTo>
                  <a:pt x="1069302" y="3504285"/>
                </a:lnTo>
                <a:lnTo>
                  <a:pt x="1110734" y="3522728"/>
                </a:lnTo>
                <a:lnTo>
                  <a:pt x="1152698" y="3540169"/>
                </a:lnTo>
                <a:lnTo>
                  <a:pt x="1195178" y="3556595"/>
                </a:lnTo>
                <a:lnTo>
                  <a:pt x="1238161" y="3571990"/>
                </a:lnTo>
                <a:lnTo>
                  <a:pt x="1281630" y="3586339"/>
                </a:lnTo>
                <a:lnTo>
                  <a:pt x="1325571" y="3599627"/>
                </a:lnTo>
                <a:lnTo>
                  <a:pt x="1369968" y="3611839"/>
                </a:lnTo>
                <a:lnTo>
                  <a:pt x="1414807" y="3622960"/>
                </a:lnTo>
                <a:lnTo>
                  <a:pt x="1460072" y="3632974"/>
                </a:lnTo>
                <a:lnTo>
                  <a:pt x="1505748" y="3641867"/>
                </a:lnTo>
                <a:lnTo>
                  <a:pt x="1551820" y="3649623"/>
                </a:lnTo>
                <a:lnTo>
                  <a:pt x="1598273" y="3656227"/>
                </a:lnTo>
                <a:lnTo>
                  <a:pt x="1645091" y="3661664"/>
                </a:lnTo>
                <a:lnTo>
                  <a:pt x="1692260" y="3665919"/>
                </a:lnTo>
                <a:lnTo>
                  <a:pt x="1739765" y="3668978"/>
                </a:lnTo>
                <a:lnTo>
                  <a:pt x="1787590" y="3670824"/>
                </a:lnTo>
                <a:lnTo>
                  <a:pt x="1835721" y="3671442"/>
                </a:lnTo>
                <a:lnTo>
                  <a:pt x="183572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4853129" y="2876884"/>
            <a:ext cx="910590" cy="1033937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9525" marR="3810" algn="ctr">
              <a:lnSpc>
                <a:spcPct val="86300"/>
              </a:lnSpc>
              <a:spcBef>
                <a:spcPts val="323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Оценка  сильных  и</a:t>
            </a:r>
            <a:r>
              <a:rPr sz="1500" b="1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слабых  </a:t>
            </a:r>
            <a:r>
              <a:rPr sz="1500" b="1" spc="-8" dirty="0">
                <a:solidFill>
                  <a:srgbClr val="FFFFFF"/>
                </a:solidFill>
                <a:latin typeface="Arial"/>
                <a:cs typeface="Arial"/>
              </a:rPr>
              <a:t>сторон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28668" y="1904219"/>
            <a:ext cx="1541145" cy="3181350"/>
          </a:xfrm>
          <a:custGeom>
            <a:avLst/>
            <a:gdLst/>
            <a:ahLst/>
            <a:cxnLst/>
            <a:rect l="l" t="t" r="r" b="b"/>
            <a:pathLst>
              <a:path w="2054859" h="4241800">
                <a:moveTo>
                  <a:pt x="0" y="0"/>
                </a:moveTo>
                <a:lnTo>
                  <a:pt x="0" y="223710"/>
                </a:lnTo>
                <a:lnTo>
                  <a:pt x="48475" y="224341"/>
                </a:lnTo>
                <a:lnTo>
                  <a:pt x="96662" y="226222"/>
                </a:lnTo>
                <a:lnTo>
                  <a:pt x="144543" y="229341"/>
                </a:lnTo>
                <a:lnTo>
                  <a:pt x="192102" y="233680"/>
                </a:lnTo>
                <a:lnTo>
                  <a:pt x="239322" y="239226"/>
                </a:lnTo>
                <a:lnTo>
                  <a:pt x="286188" y="245963"/>
                </a:lnTo>
                <a:lnTo>
                  <a:pt x="332681" y="253877"/>
                </a:lnTo>
                <a:lnTo>
                  <a:pt x="378786" y="262951"/>
                </a:lnTo>
                <a:lnTo>
                  <a:pt x="424486" y="273173"/>
                </a:lnTo>
                <a:lnTo>
                  <a:pt x="469765" y="284526"/>
                </a:lnTo>
                <a:lnTo>
                  <a:pt x="514605" y="296995"/>
                </a:lnTo>
                <a:lnTo>
                  <a:pt x="558990" y="310566"/>
                </a:lnTo>
                <a:lnTo>
                  <a:pt x="602904" y="325223"/>
                </a:lnTo>
                <a:lnTo>
                  <a:pt x="646329" y="340952"/>
                </a:lnTo>
                <a:lnTo>
                  <a:pt x="689250" y="357738"/>
                </a:lnTo>
                <a:lnTo>
                  <a:pt x="731650" y="375565"/>
                </a:lnTo>
                <a:lnTo>
                  <a:pt x="773512" y="394419"/>
                </a:lnTo>
                <a:lnTo>
                  <a:pt x="814819" y="414284"/>
                </a:lnTo>
                <a:lnTo>
                  <a:pt x="855556" y="435146"/>
                </a:lnTo>
                <a:lnTo>
                  <a:pt x="895704" y="456990"/>
                </a:lnTo>
                <a:lnTo>
                  <a:pt x="935248" y="479801"/>
                </a:lnTo>
                <a:lnTo>
                  <a:pt x="974172" y="503563"/>
                </a:lnTo>
                <a:lnTo>
                  <a:pt x="1012457" y="528263"/>
                </a:lnTo>
                <a:lnTo>
                  <a:pt x="1050089" y="553884"/>
                </a:lnTo>
                <a:lnTo>
                  <a:pt x="1087050" y="580412"/>
                </a:lnTo>
                <a:lnTo>
                  <a:pt x="1123324" y="607832"/>
                </a:lnTo>
                <a:lnTo>
                  <a:pt x="1158893" y="636128"/>
                </a:lnTo>
                <a:lnTo>
                  <a:pt x="1193743" y="665287"/>
                </a:lnTo>
                <a:lnTo>
                  <a:pt x="1227855" y="695293"/>
                </a:lnTo>
                <a:lnTo>
                  <a:pt x="1261213" y="726130"/>
                </a:lnTo>
                <a:lnTo>
                  <a:pt x="1293801" y="757785"/>
                </a:lnTo>
                <a:lnTo>
                  <a:pt x="1325602" y="790242"/>
                </a:lnTo>
                <a:lnTo>
                  <a:pt x="1356599" y="823486"/>
                </a:lnTo>
                <a:lnTo>
                  <a:pt x="1386776" y="857502"/>
                </a:lnTo>
                <a:lnTo>
                  <a:pt x="1416116" y="892275"/>
                </a:lnTo>
                <a:lnTo>
                  <a:pt x="1444603" y="927790"/>
                </a:lnTo>
                <a:lnTo>
                  <a:pt x="1472220" y="964032"/>
                </a:lnTo>
                <a:lnTo>
                  <a:pt x="1498951" y="1000987"/>
                </a:lnTo>
                <a:lnTo>
                  <a:pt x="1524778" y="1038638"/>
                </a:lnTo>
                <a:lnTo>
                  <a:pt x="1549685" y="1076973"/>
                </a:lnTo>
                <a:lnTo>
                  <a:pt x="1573656" y="1115974"/>
                </a:lnTo>
                <a:lnTo>
                  <a:pt x="1596674" y="1155628"/>
                </a:lnTo>
                <a:lnTo>
                  <a:pt x="1618723" y="1195919"/>
                </a:lnTo>
                <a:lnTo>
                  <a:pt x="1639785" y="1236832"/>
                </a:lnTo>
                <a:lnTo>
                  <a:pt x="1659844" y="1278353"/>
                </a:lnTo>
                <a:lnTo>
                  <a:pt x="1678884" y="1320466"/>
                </a:lnTo>
                <a:lnTo>
                  <a:pt x="1696888" y="1363156"/>
                </a:lnTo>
                <a:lnTo>
                  <a:pt x="1713839" y="1406409"/>
                </a:lnTo>
                <a:lnTo>
                  <a:pt x="1729721" y="1450210"/>
                </a:lnTo>
                <a:lnTo>
                  <a:pt x="1744517" y="1494543"/>
                </a:lnTo>
                <a:lnTo>
                  <a:pt x="1758211" y="1539394"/>
                </a:lnTo>
                <a:lnTo>
                  <a:pt x="1770785" y="1584747"/>
                </a:lnTo>
                <a:lnTo>
                  <a:pt x="1782224" y="1630588"/>
                </a:lnTo>
                <a:lnTo>
                  <a:pt x="1792510" y="1676901"/>
                </a:lnTo>
                <a:lnTo>
                  <a:pt x="1801628" y="1723672"/>
                </a:lnTo>
                <a:lnTo>
                  <a:pt x="1809560" y="1770886"/>
                </a:lnTo>
                <a:lnTo>
                  <a:pt x="1816290" y="1818528"/>
                </a:lnTo>
                <a:lnTo>
                  <a:pt x="1821802" y="1866582"/>
                </a:lnTo>
                <a:lnTo>
                  <a:pt x="1826023" y="1914299"/>
                </a:lnTo>
                <a:lnTo>
                  <a:pt x="1828996" y="1961838"/>
                </a:lnTo>
                <a:lnTo>
                  <a:pt x="1830733" y="2009180"/>
                </a:lnTo>
                <a:lnTo>
                  <a:pt x="1831249" y="2056310"/>
                </a:lnTo>
                <a:lnTo>
                  <a:pt x="1830557" y="2103212"/>
                </a:lnTo>
                <a:lnTo>
                  <a:pt x="1828669" y="2149868"/>
                </a:lnTo>
                <a:lnTo>
                  <a:pt x="1825601" y="2196263"/>
                </a:lnTo>
                <a:lnTo>
                  <a:pt x="1821364" y="2242379"/>
                </a:lnTo>
                <a:lnTo>
                  <a:pt x="1815974" y="2288201"/>
                </a:lnTo>
                <a:lnTo>
                  <a:pt x="1809442" y="2333712"/>
                </a:lnTo>
                <a:lnTo>
                  <a:pt x="1801784" y="2378895"/>
                </a:lnTo>
                <a:lnTo>
                  <a:pt x="1793011" y="2423734"/>
                </a:lnTo>
                <a:lnTo>
                  <a:pt x="1783138" y="2468212"/>
                </a:lnTo>
                <a:lnTo>
                  <a:pt x="1772178" y="2512314"/>
                </a:lnTo>
                <a:lnTo>
                  <a:pt x="1760144" y="2556022"/>
                </a:lnTo>
                <a:lnTo>
                  <a:pt x="1747051" y="2599320"/>
                </a:lnTo>
                <a:lnTo>
                  <a:pt x="1732911" y="2642191"/>
                </a:lnTo>
                <a:lnTo>
                  <a:pt x="1717739" y="2684620"/>
                </a:lnTo>
                <a:lnTo>
                  <a:pt x="1701546" y="2726589"/>
                </a:lnTo>
                <a:lnTo>
                  <a:pt x="1684348" y="2768082"/>
                </a:lnTo>
                <a:lnTo>
                  <a:pt x="1666157" y="2809082"/>
                </a:lnTo>
                <a:lnTo>
                  <a:pt x="1646987" y="2849574"/>
                </a:lnTo>
                <a:lnTo>
                  <a:pt x="1626852" y="2889541"/>
                </a:lnTo>
                <a:lnTo>
                  <a:pt x="1605764" y="2928965"/>
                </a:lnTo>
                <a:lnTo>
                  <a:pt x="1583738" y="2967831"/>
                </a:lnTo>
                <a:lnTo>
                  <a:pt x="1560787" y="3006123"/>
                </a:lnTo>
                <a:lnTo>
                  <a:pt x="1536924" y="3043823"/>
                </a:lnTo>
                <a:lnTo>
                  <a:pt x="1512163" y="3080915"/>
                </a:lnTo>
                <a:lnTo>
                  <a:pt x="1486517" y="3117383"/>
                </a:lnTo>
                <a:lnTo>
                  <a:pt x="1460001" y="3153211"/>
                </a:lnTo>
                <a:lnTo>
                  <a:pt x="1432626" y="3188381"/>
                </a:lnTo>
                <a:lnTo>
                  <a:pt x="1404407" y="3222877"/>
                </a:lnTo>
                <a:lnTo>
                  <a:pt x="1375358" y="3256684"/>
                </a:lnTo>
                <a:lnTo>
                  <a:pt x="1345491" y="3289783"/>
                </a:lnTo>
                <a:lnTo>
                  <a:pt x="1314820" y="3322160"/>
                </a:lnTo>
                <a:lnTo>
                  <a:pt x="1283359" y="3353797"/>
                </a:lnTo>
                <a:lnTo>
                  <a:pt x="1251121" y="3384677"/>
                </a:lnTo>
                <a:lnTo>
                  <a:pt x="1218120" y="3414785"/>
                </a:lnTo>
                <a:lnTo>
                  <a:pt x="1184369" y="3444105"/>
                </a:lnTo>
                <a:lnTo>
                  <a:pt x="1149882" y="3472618"/>
                </a:lnTo>
                <a:lnTo>
                  <a:pt x="1114672" y="3500310"/>
                </a:lnTo>
                <a:lnTo>
                  <a:pt x="1078752" y="3527163"/>
                </a:lnTo>
                <a:lnTo>
                  <a:pt x="1042137" y="3553160"/>
                </a:lnTo>
                <a:lnTo>
                  <a:pt x="1004838" y="3578287"/>
                </a:lnTo>
                <a:lnTo>
                  <a:pt x="966871" y="3602526"/>
                </a:lnTo>
                <a:lnTo>
                  <a:pt x="928249" y="3625860"/>
                </a:lnTo>
                <a:lnTo>
                  <a:pt x="888985" y="3648273"/>
                </a:lnTo>
                <a:lnTo>
                  <a:pt x="849092" y="3669749"/>
                </a:lnTo>
                <a:lnTo>
                  <a:pt x="808584" y="3690271"/>
                </a:lnTo>
                <a:lnTo>
                  <a:pt x="767474" y="3709822"/>
                </a:lnTo>
                <a:lnTo>
                  <a:pt x="725776" y="3728387"/>
                </a:lnTo>
                <a:lnTo>
                  <a:pt x="683504" y="3745948"/>
                </a:lnTo>
                <a:lnTo>
                  <a:pt x="640671" y="3762490"/>
                </a:lnTo>
                <a:lnTo>
                  <a:pt x="597290" y="3777995"/>
                </a:lnTo>
                <a:lnTo>
                  <a:pt x="553374" y="3792448"/>
                </a:lnTo>
                <a:lnTo>
                  <a:pt x="508939" y="3805831"/>
                </a:lnTo>
                <a:lnTo>
                  <a:pt x="463996" y="3818129"/>
                </a:lnTo>
                <a:lnTo>
                  <a:pt x="418559" y="3829324"/>
                </a:lnTo>
                <a:lnTo>
                  <a:pt x="372642" y="3839401"/>
                </a:lnTo>
                <a:lnTo>
                  <a:pt x="326258" y="3848342"/>
                </a:lnTo>
                <a:lnTo>
                  <a:pt x="279421" y="3856132"/>
                </a:lnTo>
                <a:lnTo>
                  <a:pt x="232145" y="3862754"/>
                </a:lnTo>
                <a:lnTo>
                  <a:pt x="184442" y="3868191"/>
                </a:lnTo>
                <a:lnTo>
                  <a:pt x="184442" y="3719601"/>
                </a:lnTo>
                <a:lnTo>
                  <a:pt x="0" y="3989336"/>
                </a:lnTo>
                <a:lnTo>
                  <a:pt x="184442" y="4241558"/>
                </a:lnTo>
                <a:lnTo>
                  <a:pt x="184442" y="4092917"/>
                </a:lnTo>
                <a:lnTo>
                  <a:pt x="233144" y="4087962"/>
                </a:lnTo>
                <a:lnTo>
                  <a:pt x="281483" y="4081897"/>
                </a:lnTo>
                <a:lnTo>
                  <a:pt x="329444" y="4074737"/>
                </a:lnTo>
                <a:lnTo>
                  <a:pt x="377017" y="4066494"/>
                </a:lnTo>
                <a:lnTo>
                  <a:pt x="424189" y="4057182"/>
                </a:lnTo>
                <a:lnTo>
                  <a:pt x="470948" y="4046814"/>
                </a:lnTo>
                <a:lnTo>
                  <a:pt x="517281" y="4035404"/>
                </a:lnTo>
                <a:lnTo>
                  <a:pt x="563175" y="4022966"/>
                </a:lnTo>
                <a:lnTo>
                  <a:pt x="608620" y="4009512"/>
                </a:lnTo>
                <a:lnTo>
                  <a:pt x="653601" y="3995057"/>
                </a:lnTo>
                <a:lnTo>
                  <a:pt x="698108" y="3979613"/>
                </a:lnTo>
                <a:lnTo>
                  <a:pt x="742127" y="3963194"/>
                </a:lnTo>
                <a:lnTo>
                  <a:pt x="785647" y="3945814"/>
                </a:lnTo>
                <a:lnTo>
                  <a:pt x="828655" y="3927485"/>
                </a:lnTo>
                <a:lnTo>
                  <a:pt x="871139" y="3908222"/>
                </a:lnTo>
                <a:lnTo>
                  <a:pt x="913086" y="3888038"/>
                </a:lnTo>
                <a:lnTo>
                  <a:pt x="954484" y="3866946"/>
                </a:lnTo>
                <a:lnTo>
                  <a:pt x="995321" y="3844961"/>
                </a:lnTo>
                <a:lnTo>
                  <a:pt x="1035584" y="3822094"/>
                </a:lnTo>
                <a:lnTo>
                  <a:pt x="1075262" y="3798360"/>
                </a:lnTo>
                <a:lnTo>
                  <a:pt x="1114342" y="3773771"/>
                </a:lnTo>
                <a:lnTo>
                  <a:pt x="1152811" y="3748343"/>
                </a:lnTo>
                <a:lnTo>
                  <a:pt x="1190657" y="3722087"/>
                </a:lnTo>
                <a:lnTo>
                  <a:pt x="1227869" y="3695018"/>
                </a:lnTo>
                <a:lnTo>
                  <a:pt x="1264433" y="3667149"/>
                </a:lnTo>
                <a:lnTo>
                  <a:pt x="1300337" y="3638493"/>
                </a:lnTo>
                <a:lnTo>
                  <a:pt x="1335570" y="3609063"/>
                </a:lnTo>
                <a:lnTo>
                  <a:pt x="1370118" y="3578874"/>
                </a:lnTo>
                <a:lnTo>
                  <a:pt x="1403969" y="3547939"/>
                </a:lnTo>
                <a:lnTo>
                  <a:pt x="1437112" y="3516270"/>
                </a:lnTo>
                <a:lnTo>
                  <a:pt x="1469533" y="3483883"/>
                </a:lnTo>
                <a:lnTo>
                  <a:pt x="1501221" y="3450789"/>
                </a:lnTo>
                <a:lnTo>
                  <a:pt x="1532163" y="3417002"/>
                </a:lnTo>
                <a:lnTo>
                  <a:pt x="1562347" y="3382536"/>
                </a:lnTo>
                <a:lnTo>
                  <a:pt x="1591760" y="3347405"/>
                </a:lnTo>
                <a:lnTo>
                  <a:pt x="1620391" y="3311621"/>
                </a:lnTo>
                <a:lnTo>
                  <a:pt x="1648226" y="3275199"/>
                </a:lnTo>
                <a:lnTo>
                  <a:pt x="1675254" y="3238151"/>
                </a:lnTo>
                <a:lnTo>
                  <a:pt x="1701462" y="3200491"/>
                </a:lnTo>
                <a:lnTo>
                  <a:pt x="1726839" y="3162233"/>
                </a:lnTo>
                <a:lnTo>
                  <a:pt x="1751370" y="3123390"/>
                </a:lnTo>
                <a:lnTo>
                  <a:pt x="1775046" y="3083975"/>
                </a:lnTo>
                <a:lnTo>
                  <a:pt x="1797852" y="3044002"/>
                </a:lnTo>
                <a:lnTo>
                  <a:pt x="1819777" y="3003484"/>
                </a:lnTo>
                <a:lnTo>
                  <a:pt x="1840808" y="2962435"/>
                </a:lnTo>
                <a:lnTo>
                  <a:pt x="1860934" y="2920868"/>
                </a:lnTo>
                <a:lnTo>
                  <a:pt x="1880141" y="2878797"/>
                </a:lnTo>
                <a:lnTo>
                  <a:pt x="1898418" y="2836235"/>
                </a:lnTo>
                <a:lnTo>
                  <a:pt x="1915752" y="2793195"/>
                </a:lnTo>
                <a:lnTo>
                  <a:pt x="1932131" y="2749692"/>
                </a:lnTo>
                <a:lnTo>
                  <a:pt x="1947542" y="2705737"/>
                </a:lnTo>
                <a:lnTo>
                  <a:pt x="1961973" y="2661346"/>
                </a:lnTo>
                <a:lnTo>
                  <a:pt x="1975413" y="2616531"/>
                </a:lnTo>
                <a:lnTo>
                  <a:pt x="1987848" y="2571305"/>
                </a:lnTo>
                <a:lnTo>
                  <a:pt x="1999266" y="2525683"/>
                </a:lnTo>
                <a:lnTo>
                  <a:pt x="2009655" y="2479677"/>
                </a:lnTo>
                <a:lnTo>
                  <a:pt x="2019003" y="2433302"/>
                </a:lnTo>
                <a:lnTo>
                  <a:pt x="2027298" y="2386570"/>
                </a:lnTo>
                <a:lnTo>
                  <a:pt x="2034526" y="2339494"/>
                </a:lnTo>
                <a:lnTo>
                  <a:pt x="2040676" y="2292090"/>
                </a:lnTo>
                <a:lnTo>
                  <a:pt x="2045736" y="2244369"/>
                </a:lnTo>
                <a:lnTo>
                  <a:pt x="2049692" y="2196345"/>
                </a:lnTo>
                <a:lnTo>
                  <a:pt x="2052534" y="2148032"/>
                </a:lnTo>
                <a:lnTo>
                  <a:pt x="2054247" y="2099443"/>
                </a:lnTo>
                <a:lnTo>
                  <a:pt x="2054821" y="2050592"/>
                </a:lnTo>
                <a:lnTo>
                  <a:pt x="2054260" y="2002189"/>
                </a:lnTo>
                <a:lnTo>
                  <a:pt x="2052585" y="1954062"/>
                </a:lnTo>
                <a:lnTo>
                  <a:pt x="2049808" y="1906221"/>
                </a:lnTo>
                <a:lnTo>
                  <a:pt x="2045941" y="1858680"/>
                </a:lnTo>
                <a:lnTo>
                  <a:pt x="2040997" y="1811450"/>
                </a:lnTo>
                <a:lnTo>
                  <a:pt x="2034988" y="1764545"/>
                </a:lnTo>
                <a:lnTo>
                  <a:pt x="2027927" y="1717976"/>
                </a:lnTo>
                <a:lnTo>
                  <a:pt x="2019826" y="1671756"/>
                </a:lnTo>
                <a:lnTo>
                  <a:pt x="2010697" y="1625896"/>
                </a:lnTo>
                <a:lnTo>
                  <a:pt x="2000552" y="1580411"/>
                </a:lnTo>
                <a:lnTo>
                  <a:pt x="1989404" y="1535310"/>
                </a:lnTo>
                <a:lnTo>
                  <a:pt x="1977266" y="1490608"/>
                </a:lnTo>
                <a:lnTo>
                  <a:pt x="1964148" y="1446316"/>
                </a:lnTo>
                <a:lnTo>
                  <a:pt x="1950065" y="1402447"/>
                </a:lnTo>
                <a:lnTo>
                  <a:pt x="1935028" y="1359012"/>
                </a:lnTo>
                <a:lnTo>
                  <a:pt x="1919049" y="1316025"/>
                </a:lnTo>
                <a:lnTo>
                  <a:pt x="1902142" y="1273497"/>
                </a:lnTo>
                <a:lnTo>
                  <a:pt x="1884317" y="1231441"/>
                </a:lnTo>
                <a:lnTo>
                  <a:pt x="1865588" y="1189870"/>
                </a:lnTo>
                <a:lnTo>
                  <a:pt x="1845967" y="1148794"/>
                </a:lnTo>
                <a:lnTo>
                  <a:pt x="1825466" y="1108227"/>
                </a:lnTo>
                <a:lnTo>
                  <a:pt x="1804097" y="1068182"/>
                </a:lnTo>
                <a:lnTo>
                  <a:pt x="1781874" y="1028670"/>
                </a:lnTo>
                <a:lnTo>
                  <a:pt x="1758807" y="989703"/>
                </a:lnTo>
                <a:lnTo>
                  <a:pt x="1734910" y="951294"/>
                </a:lnTo>
                <a:lnTo>
                  <a:pt x="1710195" y="913456"/>
                </a:lnTo>
                <a:lnTo>
                  <a:pt x="1684674" y="876200"/>
                </a:lnTo>
                <a:lnTo>
                  <a:pt x="1658360" y="839539"/>
                </a:lnTo>
                <a:lnTo>
                  <a:pt x="1631264" y="803486"/>
                </a:lnTo>
                <a:lnTo>
                  <a:pt x="1603400" y="768052"/>
                </a:lnTo>
                <a:lnTo>
                  <a:pt x="1574779" y="733249"/>
                </a:lnTo>
                <a:lnTo>
                  <a:pt x="1545414" y="699091"/>
                </a:lnTo>
                <a:lnTo>
                  <a:pt x="1515318" y="665590"/>
                </a:lnTo>
                <a:lnTo>
                  <a:pt x="1484501" y="632757"/>
                </a:lnTo>
                <a:lnTo>
                  <a:pt x="1452978" y="600605"/>
                </a:lnTo>
                <a:lnTo>
                  <a:pt x="1420760" y="569146"/>
                </a:lnTo>
                <a:lnTo>
                  <a:pt x="1387859" y="538393"/>
                </a:lnTo>
                <a:lnTo>
                  <a:pt x="1354288" y="508359"/>
                </a:lnTo>
                <a:lnTo>
                  <a:pt x="1320060" y="479054"/>
                </a:lnTo>
                <a:lnTo>
                  <a:pt x="1285186" y="450492"/>
                </a:lnTo>
                <a:lnTo>
                  <a:pt x="1249679" y="422685"/>
                </a:lnTo>
                <a:lnTo>
                  <a:pt x="1213551" y="395645"/>
                </a:lnTo>
                <a:lnTo>
                  <a:pt x="1176814" y="369385"/>
                </a:lnTo>
                <a:lnTo>
                  <a:pt x="1139482" y="343917"/>
                </a:lnTo>
                <a:lnTo>
                  <a:pt x="1101565" y="319252"/>
                </a:lnTo>
                <a:lnTo>
                  <a:pt x="1063077" y="295405"/>
                </a:lnTo>
                <a:lnTo>
                  <a:pt x="1024030" y="272386"/>
                </a:lnTo>
                <a:lnTo>
                  <a:pt x="984437" y="250208"/>
                </a:lnTo>
                <a:lnTo>
                  <a:pt x="944308" y="228883"/>
                </a:lnTo>
                <a:lnTo>
                  <a:pt x="903658" y="208424"/>
                </a:lnTo>
                <a:lnTo>
                  <a:pt x="862498" y="188844"/>
                </a:lnTo>
                <a:lnTo>
                  <a:pt x="820840" y="170153"/>
                </a:lnTo>
                <a:lnTo>
                  <a:pt x="778698" y="152365"/>
                </a:lnTo>
                <a:lnTo>
                  <a:pt x="736082" y="135492"/>
                </a:lnTo>
                <a:lnTo>
                  <a:pt x="693006" y="119546"/>
                </a:lnTo>
                <a:lnTo>
                  <a:pt x="649482" y="104540"/>
                </a:lnTo>
                <a:lnTo>
                  <a:pt x="605522" y="90486"/>
                </a:lnTo>
                <a:lnTo>
                  <a:pt x="561139" y="77396"/>
                </a:lnTo>
                <a:lnTo>
                  <a:pt x="516344" y="65282"/>
                </a:lnTo>
                <a:lnTo>
                  <a:pt x="471151" y="54157"/>
                </a:lnTo>
                <a:lnTo>
                  <a:pt x="425572" y="44033"/>
                </a:lnTo>
                <a:lnTo>
                  <a:pt x="379618" y="34923"/>
                </a:lnTo>
                <a:lnTo>
                  <a:pt x="333302" y="26838"/>
                </a:lnTo>
                <a:lnTo>
                  <a:pt x="286637" y="19792"/>
                </a:lnTo>
                <a:lnTo>
                  <a:pt x="239635" y="13795"/>
                </a:lnTo>
                <a:lnTo>
                  <a:pt x="192308" y="8862"/>
                </a:lnTo>
                <a:lnTo>
                  <a:pt x="144669" y="5003"/>
                </a:lnTo>
                <a:lnTo>
                  <a:pt x="96729" y="2231"/>
                </a:lnTo>
                <a:lnTo>
                  <a:pt x="48502" y="56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4459052" y="1784546"/>
            <a:ext cx="1480661" cy="3128963"/>
          </a:xfrm>
          <a:custGeom>
            <a:avLst/>
            <a:gdLst/>
            <a:ahLst/>
            <a:cxnLst/>
            <a:rect l="l" t="t" r="r" b="b"/>
            <a:pathLst>
              <a:path w="1974215" h="4171950">
                <a:moveTo>
                  <a:pt x="1791893" y="0"/>
                </a:moveTo>
                <a:lnTo>
                  <a:pt x="1791893" y="143014"/>
                </a:lnTo>
                <a:lnTo>
                  <a:pt x="1744480" y="148081"/>
                </a:lnTo>
                <a:lnTo>
                  <a:pt x="1697428" y="154270"/>
                </a:lnTo>
                <a:lnTo>
                  <a:pt x="1650750" y="161567"/>
                </a:lnTo>
                <a:lnTo>
                  <a:pt x="1604459" y="169958"/>
                </a:lnTo>
                <a:lnTo>
                  <a:pt x="1558567" y="179429"/>
                </a:lnTo>
                <a:lnTo>
                  <a:pt x="1513086" y="189967"/>
                </a:lnTo>
                <a:lnTo>
                  <a:pt x="1468028" y="201557"/>
                </a:lnTo>
                <a:lnTo>
                  <a:pt x="1423406" y="214187"/>
                </a:lnTo>
                <a:lnTo>
                  <a:pt x="1379232" y="227841"/>
                </a:lnTo>
                <a:lnTo>
                  <a:pt x="1335519" y="242506"/>
                </a:lnTo>
                <a:lnTo>
                  <a:pt x="1292278" y="258169"/>
                </a:lnTo>
                <a:lnTo>
                  <a:pt x="1249522" y="274816"/>
                </a:lnTo>
                <a:lnTo>
                  <a:pt x="1207264" y="292432"/>
                </a:lnTo>
                <a:lnTo>
                  <a:pt x="1165515" y="311004"/>
                </a:lnTo>
                <a:lnTo>
                  <a:pt x="1124288" y="330518"/>
                </a:lnTo>
                <a:lnTo>
                  <a:pt x="1083596" y="350961"/>
                </a:lnTo>
                <a:lnTo>
                  <a:pt x="1043450" y="372318"/>
                </a:lnTo>
                <a:lnTo>
                  <a:pt x="1003863" y="394576"/>
                </a:lnTo>
                <a:lnTo>
                  <a:pt x="964847" y="417720"/>
                </a:lnTo>
                <a:lnTo>
                  <a:pt x="926414" y="441738"/>
                </a:lnTo>
                <a:lnTo>
                  <a:pt x="888578" y="466615"/>
                </a:lnTo>
                <a:lnTo>
                  <a:pt x="851349" y="492338"/>
                </a:lnTo>
                <a:lnTo>
                  <a:pt x="814741" y="518892"/>
                </a:lnTo>
                <a:lnTo>
                  <a:pt x="778766" y="546264"/>
                </a:lnTo>
                <a:lnTo>
                  <a:pt x="743436" y="574440"/>
                </a:lnTo>
                <a:lnTo>
                  <a:pt x="708764" y="603406"/>
                </a:lnTo>
                <a:lnTo>
                  <a:pt x="674761" y="633148"/>
                </a:lnTo>
                <a:lnTo>
                  <a:pt x="641440" y="663653"/>
                </a:lnTo>
                <a:lnTo>
                  <a:pt x="608813" y="694907"/>
                </a:lnTo>
                <a:lnTo>
                  <a:pt x="576893" y="726896"/>
                </a:lnTo>
                <a:lnTo>
                  <a:pt x="545692" y="759605"/>
                </a:lnTo>
                <a:lnTo>
                  <a:pt x="515223" y="793022"/>
                </a:lnTo>
                <a:lnTo>
                  <a:pt x="485497" y="827133"/>
                </a:lnTo>
                <a:lnTo>
                  <a:pt x="456526" y="861923"/>
                </a:lnTo>
                <a:lnTo>
                  <a:pt x="428325" y="897379"/>
                </a:lnTo>
                <a:lnTo>
                  <a:pt x="400903" y="933487"/>
                </a:lnTo>
                <a:lnTo>
                  <a:pt x="374275" y="970234"/>
                </a:lnTo>
                <a:lnTo>
                  <a:pt x="348451" y="1007605"/>
                </a:lnTo>
                <a:lnTo>
                  <a:pt x="323446" y="1045586"/>
                </a:lnTo>
                <a:lnTo>
                  <a:pt x="299269" y="1084164"/>
                </a:lnTo>
                <a:lnTo>
                  <a:pt x="275936" y="1123325"/>
                </a:lnTo>
                <a:lnTo>
                  <a:pt x="253456" y="1163055"/>
                </a:lnTo>
                <a:lnTo>
                  <a:pt x="231843" y="1203341"/>
                </a:lnTo>
                <a:lnTo>
                  <a:pt x="211110" y="1244168"/>
                </a:lnTo>
                <a:lnTo>
                  <a:pt x="191267" y="1285523"/>
                </a:lnTo>
                <a:lnTo>
                  <a:pt x="172329" y="1327392"/>
                </a:lnTo>
                <a:lnTo>
                  <a:pt x="154306" y="1369761"/>
                </a:lnTo>
                <a:lnTo>
                  <a:pt x="137211" y="1412616"/>
                </a:lnTo>
                <a:lnTo>
                  <a:pt x="121058" y="1455943"/>
                </a:lnTo>
                <a:lnTo>
                  <a:pt x="105857" y="1499729"/>
                </a:lnTo>
                <a:lnTo>
                  <a:pt x="91621" y="1543961"/>
                </a:lnTo>
                <a:lnTo>
                  <a:pt x="78363" y="1588623"/>
                </a:lnTo>
                <a:lnTo>
                  <a:pt x="66095" y="1633702"/>
                </a:lnTo>
                <a:lnTo>
                  <a:pt x="54829" y="1679184"/>
                </a:lnTo>
                <a:lnTo>
                  <a:pt x="44578" y="1725057"/>
                </a:lnTo>
                <a:lnTo>
                  <a:pt x="35353" y="1771305"/>
                </a:lnTo>
                <a:lnTo>
                  <a:pt x="27168" y="1817914"/>
                </a:lnTo>
                <a:lnTo>
                  <a:pt x="20034" y="1864872"/>
                </a:lnTo>
                <a:lnTo>
                  <a:pt x="13963" y="1912165"/>
                </a:lnTo>
                <a:lnTo>
                  <a:pt x="8969" y="1959778"/>
                </a:lnTo>
                <a:lnTo>
                  <a:pt x="5063" y="2007697"/>
                </a:lnTo>
                <a:lnTo>
                  <a:pt x="2258" y="2055909"/>
                </a:lnTo>
                <a:lnTo>
                  <a:pt x="566" y="2104401"/>
                </a:lnTo>
                <a:lnTo>
                  <a:pt x="0" y="2153158"/>
                </a:lnTo>
                <a:lnTo>
                  <a:pt x="571" y="2202205"/>
                </a:lnTo>
                <a:lnTo>
                  <a:pt x="2275" y="2250966"/>
                </a:lnTo>
                <a:lnTo>
                  <a:pt x="5101" y="2299427"/>
                </a:lnTo>
                <a:lnTo>
                  <a:pt x="9034" y="2347574"/>
                </a:lnTo>
                <a:lnTo>
                  <a:pt x="14063" y="2395394"/>
                </a:lnTo>
                <a:lnTo>
                  <a:pt x="20173" y="2442874"/>
                </a:lnTo>
                <a:lnTo>
                  <a:pt x="27352" y="2490001"/>
                </a:lnTo>
                <a:lnTo>
                  <a:pt x="35588" y="2536761"/>
                </a:lnTo>
                <a:lnTo>
                  <a:pt x="44866" y="2583142"/>
                </a:lnTo>
                <a:lnTo>
                  <a:pt x="55175" y="2629130"/>
                </a:lnTo>
                <a:lnTo>
                  <a:pt x="66501" y="2674712"/>
                </a:lnTo>
                <a:lnTo>
                  <a:pt x="78832" y="2719875"/>
                </a:lnTo>
                <a:lnTo>
                  <a:pt x="92154" y="2764605"/>
                </a:lnTo>
                <a:lnTo>
                  <a:pt x="106455" y="2808889"/>
                </a:lnTo>
                <a:lnTo>
                  <a:pt x="121722" y="2852715"/>
                </a:lnTo>
                <a:lnTo>
                  <a:pt x="137941" y="2896068"/>
                </a:lnTo>
                <a:lnTo>
                  <a:pt x="155100" y="2938935"/>
                </a:lnTo>
                <a:lnTo>
                  <a:pt x="173186" y="2981305"/>
                </a:lnTo>
                <a:lnTo>
                  <a:pt x="192186" y="3023162"/>
                </a:lnTo>
                <a:lnTo>
                  <a:pt x="212087" y="3064494"/>
                </a:lnTo>
                <a:lnTo>
                  <a:pt x="232876" y="3105288"/>
                </a:lnTo>
                <a:lnTo>
                  <a:pt x="254540" y="3145531"/>
                </a:lnTo>
                <a:lnTo>
                  <a:pt x="277066" y="3185208"/>
                </a:lnTo>
                <a:lnTo>
                  <a:pt x="300442" y="3224308"/>
                </a:lnTo>
                <a:lnTo>
                  <a:pt x="324654" y="3262817"/>
                </a:lnTo>
                <a:lnTo>
                  <a:pt x="349690" y="3300721"/>
                </a:lnTo>
                <a:lnTo>
                  <a:pt x="375537" y="3338008"/>
                </a:lnTo>
                <a:lnTo>
                  <a:pt x="402181" y="3374664"/>
                </a:lnTo>
                <a:lnTo>
                  <a:pt x="429609" y="3410676"/>
                </a:lnTo>
                <a:lnTo>
                  <a:pt x="457810" y="3446030"/>
                </a:lnTo>
                <a:lnTo>
                  <a:pt x="486769" y="3480715"/>
                </a:lnTo>
                <a:lnTo>
                  <a:pt x="516475" y="3514715"/>
                </a:lnTo>
                <a:lnTo>
                  <a:pt x="546913" y="3548019"/>
                </a:lnTo>
                <a:lnTo>
                  <a:pt x="578072" y="3580612"/>
                </a:lnTo>
                <a:lnTo>
                  <a:pt x="609937" y="3612482"/>
                </a:lnTo>
                <a:lnTo>
                  <a:pt x="642498" y="3643616"/>
                </a:lnTo>
                <a:lnTo>
                  <a:pt x="675739" y="3674000"/>
                </a:lnTo>
                <a:lnTo>
                  <a:pt x="709649" y="3703620"/>
                </a:lnTo>
                <a:lnTo>
                  <a:pt x="744214" y="3732465"/>
                </a:lnTo>
                <a:lnTo>
                  <a:pt x="779422" y="3760520"/>
                </a:lnTo>
                <a:lnTo>
                  <a:pt x="815259" y="3787773"/>
                </a:lnTo>
                <a:lnTo>
                  <a:pt x="851713" y="3814209"/>
                </a:lnTo>
                <a:lnTo>
                  <a:pt x="888771" y="3839817"/>
                </a:lnTo>
                <a:lnTo>
                  <a:pt x="926420" y="3864582"/>
                </a:lnTo>
                <a:lnTo>
                  <a:pt x="964647" y="3888492"/>
                </a:lnTo>
                <a:lnTo>
                  <a:pt x="1003439" y="3911533"/>
                </a:lnTo>
                <a:lnTo>
                  <a:pt x="1042783" y="3933692"/>
                </a:lnTo>
                <a:lnTo>
                  <a:pt x="1082666" y="3954955"/>
                </a:lnTo>
                <a:lnTo>
                  <a:pt x="1123076" y="3975311"/>
                </a:lnTo>
                <a:lnTo>
                  <a:pt x="1163998" y="3994745"/>
                </a:lnTo>
                <a:lnTo>
                  <a:pt x="1205422" y="4013244"/>
                </a:lnTo>
                <a:lnTo>
                  <a:pt x="1247332" y="4030794"/>
                </a:lnTo>
                <a:lnTo>
                  <a:pt x="1289717" y="4047384"/>
                </a:lnTo>
                <a:lnTo>
                  <a:pt x="1332564" y="4062999"/>
                </a:lnTo>
                <a:lnTo>
                  <a:pt x="1375860" y="4077627"/>
                </a:lnTo>
                <a:lnTo>
                  <a:pt x="1419591" y="4091253"/>
                </a:lnTo>
                <a:lnTo>
                  <a:pt x="1463746" y="4103865"/>
                </a:lnTo>
                <a:lnTo>
                  <a:pt x="1508310" y="4115450"/>
                </a:lnTo>
                <a:lnTo>
                  <a:pt x="1553271" y="4125995"/>
                </a:lnTo>
                <a:lnTo>
                  <a:pt x="1598616" y="4135485"/>
                </a:lnTo>
                <a:lnTo>
                  <a:pt x="1644333" y="4143909"/>
                </a:lnTo>
                <a:lnTo>
                  <a:pt x="1690408" y="4151252"/>
                </a:lnTo>
                <a:lnTo>
                  <a:pt x="1736828" y="4157502"/>
                </a:lnTo>
                <a:lnTo>
                  <a:pt x="1783580" y="4162645"/>
                </a:lnTo>
                <a:lnTo>
                  <a:pt x="1830652" y="4166668"/>
                </a:lnTo>
                <a:lnTo>
                  <a:pt x="1878031" y="4169558"/>
                </a:lnTo>
                <a:lnTo>
                  <a:pt x="1925703" y="4171302"/>
                </a:lnTo>
                <a:lnTo>
                  <a:pt x="1973656" y="4171886"/>
                </a:lnTo>
                <a:lnTo>
                  <a:pt x="1973656" y="3956570"/>
                </a:lnTo>
                <a:lnTo>
                  <a:pt x="1925544" y="3955905"/>
                </a:lnTo>
                <a:lnTo>
                  <a:pt x="1877729" y="3953921"/>
                </a:lnTo>
                <a:lnTo>
                  <a:pt x="1830228" y="3950633"/>
                </a:lnTo>
                <a:lnTo>
                  <a:pt x="1783059" y="3946059"/>
                </a:lnTo>
                <a:lnTo>
                  <a:pt x="1736239" y="3940214"/>
                </a:lnTo>
                <a:lnTo>
                  <a:pt x="1689785" y="3933115"/>
                </a:lnTo>
                <a:lnTo>
                  <a:pt x="1643717" y="3924778"/>
                </a:lnTo>
                <a:lnTo>
                  <a:pt x="1598050" y="3915220"/>
                </a:lnTo>
                <a:lnTo>
                  <a:pt x="1552803" y="3904456"/>
                </a:lnTo>
                <a:lnTo>
                  <a:pt x="1507994" y="3892504"/>
                </a:lnTo>
                <a:lnTo>
                  <a:pt x="1463640" y="3879379"/>
                </a:lnTo>
                <a:lnTo>
                  <a:pt x="1419759" y="3865098"/>
                </a:lnTo>
                <a:lnTo>
                  <a:pt x="1376367" y="3849677"/>
                </a:lnTo>
                <a:lnTo>
                  <a:pt x="1333484" y="3833132"/>
                </a:lnTo>
                <a:lnTo>
                  <a:pt x="1291127" y="3815480"/>
                </a:lnTo>
                <a:lnTo>
                  <a:pt x="1249313" y="3796736"/>
                </a:lnTo>
                <a:lnTo>
                  <a:pt x="1208060" y="3776918"/>
                </a:lnTo>
                <a:lnTo>
                  <a:pt x="1167385" y="3756042"/>
                </a:lnTo>
                <a:lnTo>
                  <a:pt x="1127307" y="3734123"/>
                </a:lnTo>
                <a:lnTo>
                  <a:pt x="1087842" y="3711179"/>
                </a:lnTo>
                <a:lnTo>
                  <a:pt x="1049009" y="3687225"/>
                </a:lnTo>
                <a:lnTo>
                  <a:pt x="1010825" y="3662278"/>
                </a:lnTo>
                <a:lnTo>
                  <a:pt x="973308" y="3636354"/>
                </a:lnTo>
                <a:lnTo>
                  <a:pt x="936475" y="3609469"/>
                </a:lnTo>
                <a:lnTo>
                  <a:pt x="900344" y="3581641"/>
                </a:lnTo>
                <a:lnTo>
                  <a:pt x="864933" y="3552884"/>
                </a:lnTo>
                <a:lnTo>
                  <a:pt x="830259" y="3523216"/>
                </a:lnTo>
                <a:lnTo>
                  <a:pt x="796340" y="3492652"/>
                </a:lnTo>
                <a:lnTo>
                  <a:pt x="763194" y="3461209"/>
                </a:lnTo>
                <a:lnTo>
                  <a:pt x="730838" y="3428904"/>
                </a:lnTo>
                <a:lnTo>
                  <a:pt x="699290" y="3395752"/>
                </a:lnTo>
                <a:lnTo>
                  <a:pt x="668567" y="3361770"/>
                </a:lnTo>
                <a:lnTo>
                  <a:pt x="638688" y="3326974"/>
                </a:lnTo>
                <a:lnTo>
                  <a:pt x="609669" y="3291381"/>
                </a:lnTo>
                <a:lnTo>
                  <a:pt x="581529" y="3255007"/>
                </a:lnTo>
                <a:lnTo>
                  <a:pt x="554285" y="3217868"/>
                </a:lnTo>
                <a:lnTo>
                  <a:pt x="527954" y="3179980"/>
                </a:lnTo>
                <a:lnTo>
                  <a:pt x="502555" y="3141360"/>
                </a:lnTo>
                <a:lnTo>
                  <a:pt x="478105" y="3102024"/>
                </a:lnTo>
                <a:lnTo>
                  <a:pt x="454621" y="3061988"/>
                </a:lnTo>
                <a:lnTo>
                  <a:pt x="432122" y="3021270"/>
                </a:lnTo>
                <a:lnTo>
                  <a:pt x="410625" y="2979884"/>
                </a:lnTo>
                <a:lnTo>
                  <a:pt x="390147" y="2937847"/>
                </a:lnTo>
                <a:lnTo>
                  <a:pt x="370706" y="2895176"/>
                </a:lnTo>
                <a:lnTo>
                  <a:pt x="352320" y="2851887"/>
                </a:lnTo>
                <a:lnTo>
                  <a:pt x="335007" y="2807997"/>
                </a:lnTo>
                <a:lnTo>
                  <a:pt x="318784" y="2763521"/>
                </a:lnTo>
                <a:lnTo>
                  <a:pt x="303668" y="2718475"/>
                </a:lnTo>
                <a:lnTo>
                  <a:pt x="289678" y="2672877"/>
                </a:lnTo>
                <a:lnTo>
                  <a:pt x="276831" y="2626742"/>
                </a:lnTo>
                <a:lnTo>
                  <a:pt x="265144" y="2580088"/>
                </a:lnTo>
                <a:lnTo>
                  <a:pt x="254636" y="2532929"/>
                </a:lnTo>
                <a:lnTo>
                  <a:pt x="245324" y="2485282"/>
                </a:lnTo>
                <a:lnTo>
                  <a:pt x="237225" y="2437165"/>
                </a:lnTo>
                <a:lnTo>
                  <a:pt x="230357" y="2388592"/>
                </a:lnTo>
                <a:lnTo>
                  <a:pt x="224739" y="2339581"/>
                </a:lnTo>
                <a:lnTo>
                  <a:pt x="220446" y="2290947"/>
                </a:lnTo>
                <a:lnTo>
                  <a:pt x="217433" y="2242498"/>
                </a:lnTo>
                <a:lnTo>
                  <a:pt x="215684" y="2194254"/>
                </a:lnTo>
                <a:lnTo>
                  <a:pt x="215186" y="2146231"/>
                </a:lnTo>
                <a:lnTo>
                  <a:pt x="215924" y="2098448"/>
                </a:lnTo>
                <a:lnTo>
                  <a:pt x="217885" y="2050922"/>
                </a:lnTo>
                <a:lnTo>
                  <a:pt x="221053" y="2003673"/>
                </a:lnTo>
                <a:lnTo>
                  <a:pt x="225415" y="1956716"/>
                </a:lnTo>
                <a:lnTo>
                  <a:pt x="230957" y="1910072"/>
                </a:lnTo>
                <a:lnTo>
                  <a:pt x="237663" y="1863757"/>
                </a:lnTo>
                <a:lnTo>
                  <a:pt x="245521" y="1817789"/>
                </a:lnTo>
                <a:lnTo>
                  <a:pt x="254516" y="1772187"/>
                </a:lnTo>
                <a:lnTo>
                  <a:pt x="264634" y="1726969"/>
                </a:lnTo>
                <a:lnTo>
                  <a:pt x="275860" y="1682151"/>
                </a:lnTo>
                <a:lnTo>
                  <a:pt x="288180" y="1637753"/>
                </a:lnTo>
                <a:lnTo>
                  <a:pt x="301580" y="1593793"/>
                </a:lnTo>
                <a:lnTo>
                  <a:pt x="316046" y="1550287"/>
                </a:lnTo>
                <a:lnTo>
                  <a:pt x="331563" y="1507255"/>
                </a:lnTo>
                <a:lnTo>
                  <a:pt x="348118" y="1464714"/>
                </a:lnTo>
                <a:lnTo>
                  <a:pt x="365696" y="1422682"/>
                </a:lnTo>
                <a:lnTo>
                  <a:pt x="384283" y="1381178"/>
                </a:lnTo>
                <a:lnTo>
                  <a:pt x="403865" y="1340218"/>
                </a:lnTo>
                <a:lnTo>
                  <a:pt x="424427" y="1299821"/>
                </a:lnTo>
                <a:lnTo>
                  <a:pt x="445955" y="1260006"/>
                </a:lnTo>
                <a:lnTo>
                  <a:pt x="468436" y="1220789"/>
                </a:lnTo>
                <a:lnTo>
                  <a:pt x="491854" y="1182189"/>
                </a:lnTo>
                <a:lnTo>
                  <a:pt x="516196" y="1144224"/>
                </a:lnTo>
                <a:lnTo>
                  <a:pt x="541447" y="1106912"/>
                </a:lnTo>
                <a:lnTo>
                  <a:pt x="567594" y="1070271"/>
                </a:lnTo>
                <a:lnTo>
                  <a:pt x="594622" y="1034318"/>
                </a:lnTo>
                <a:lnTo>
                  <a:pt x="622516" y="999072"/>
                </a:lnTo>
                <a:lnTo>
                  <a:pt x="651263" y="964551"/>
                </a:lnTo>
                <a:lnTo>
                  <a:pt x="680848" y="930773"/>
                </a:lnTo>
                <a:lnTo>
                  <a:pt x="711258" y="897755"/>
                </a:lnTo>
                <a:lnTo>
                  <a:pt x="742477" y="865516"/>
                </a:lnTo>
                <a:lnTo>
                  <a:pt x="774492" y="834073"/>
                </a:lnTo>
                <a:lnTo>
                  <a:pt x="807289" y="803445"/>
                </a:lnTo>
                <a:lnTo>
                  <a:pt x="840852" y="773649"/>
                </a:lnTo>
                <a:lnTo>
                  <a:pt x="875169" y="744703"/>
                </a:lnTo>
                <a:lnTo>
                  <a:pt x="910225" y="716626"/>
                </a:lnTo>
                <a:lnTo>
                  <a:pt x="946005" y="689435"/>
                </a:lnTo>
                <a:lnTo>
                  <a:pt x="982496" y="663149"/>
                </a:lnTo>
                <a:lnTo>
                  <a:pt x="1019683" y="637785"/>
                </a:lnTo>
                <a:lnTo>
                  <a:pt x="1057552" y="613361"/>
                </a:lnTo>
                <a:lnTo>
                  <a:pt x="1096089" y="589895"/>
                </a:lnTo>
                <a:lnTo>
                  <a:pt x="1135279" y="567405"/>
                </a:lnTo>
                <a:lnTo>
                  <a:pt x="1175109" y="545909"/>
                </a:lnTo>
                <a:lnTo>
                  <a:pt x="1215563" y="525426"/>
                </a:lnTo>
                <a:lnTo>
                  <a:pt x="1256629" y="505972"/>
                </a:lnTo>
                <a:lnTo>
                  <a:pt x="1298291" y="487567"/>
                </a:lnTo>
                <a:lnTo>
                  <a:pt x="1340536" y="470227"/>
                </a:lnTo>
                <a:lnTo>
                  <a:pt x="1383349" y="453972"/>
                </a:lnTo>
                <a:lnTo>
                  <a:pt x="1426716" y="438818"/>
                </a:lnTo>
                <a:lnTo>
                  <a:pt x="1470623" y="424784"/>
                </a:lnTo>
                <a:lnTo>
                  <a:pt x="1515056" y="411887"/>
                </a:lnTo>
                <a:lnTo>
                  <a:pt x="1560000" y="400147"/>
                </a:lnTo>
                <a:lnTo>
                  <a:pt x="1605441" y="389580"/>
                </a:lnTo>
                <a:lnTo>
                  <a:pt x="1651365" y="380205"/>
                </a:lnTo>
                <a:lnTo>
                  <a:pt x="1697758" y="372040"/>
                </a:lnTo>
                <a:lnTo>
                  <a:pt x="1744606" y="365102"/>
                </a:lnTo>
                <a:lnTo>
                  <a:pt x="1791893" y="359410"/>
                </a:lnTo>
                <a:lnTo>
                  <a:pt x="1791893" y="502361"/>
                </a:lnTo>
                <a:lnTo>
                  <a:pt x="1973656" y="242087"/>
                </a:lnTo>
                <a:lnTo>
                  <a:pt x="179189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4572000" y="5202764"/>
            <a:ext cx="2976563" cy="439543"/>
          </a:xfrm>
          <a:prstGeom prst="rect">
            <a:avLst/>
          </a:prstGeom>
          <a:solidFill>
            <a:srgbClr val="002060"/>
          </a:solidFill>
          <a:ln w="10794">
            <a:solidFill>
              <a:srgbClr val="A3A3A3"/>
            </a:solidFill>
          </a:ln>
        </p:spPr>
        <p:txBody>
          <a:bodyPr vert="horz" wrap="square" lIns="0" tIns="160972" rIns="0" bIns="0" rtlCol="0">
            <a:spAutoFit/>
          </a:bodyPr>
          <a:lstStyle/>
          <a:p>
            <a:pPr marL="300514">
              <a:spcBef>
                <a:spcPts val="1267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Оценка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отбор</a:t>
            </a:r>
            <a:r>
              <a:rPr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05991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27" y="686453"/>
            <a:ext cx="7682011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11" dirty="0"/>
              <a:t>КОМПЕТЕНТНОСТНАЯ МОДЕЛЬ:  </a:t>
            </a:r>
            <a:r>
              <a:rPr spc="-4" dirty="0"/>
              <a:t>ПРИМЕРЫ</a:t>
            </a:r>
            <a:r>
              <a:rPr spc="-11" dirty="0"/>
              <a:t> </a:t>
            </a:r>
            <a:r>
              <a:rPr spc="4" dirty="0"/>
              <a:t>ЗАДАНИЙ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133" y="2631282"/>
            <a:ext cx="8814435" cy="3369469"/>
            <a:chOff x="336177" y="2365375"/>
            <a:chExt cx="11752580" cy="4492625"/>
          </a:xfrm>
        </p:grpSpPr>
        <p:sp>
          <p:nvSpPr>
            <p:cNvPr id="4" name="object 4"/>
            <p:cNvSpPr/>
            <p:nvPr/>
          </p:nvSpPr>
          <p:spPr>
            <a:xfrm>
              <a:off x="8040217" y="2365375"/>
              <a:ext cx="4048125" cy="4492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341575" y="2602001"/>
              <a:ext cx="3333115" cy="2802255"/>
            </a:xfrm>
            <a:custGeom>
              <a:avLst/>
              <a:gdLst/>
              <a:ahLst/>
              <a:cxnLst/>
              <a:rect l="l" t="t" r="r" b="b"/>
              <a:pathLst>
                <a:path w="3333115" h="2802254">
                  <a:moveTo>
                    <a:pt x="0" y="280225"/>
                  </a:moveTo>
                  <a:lnTo>
                    <a:pt x="3667" y="234771"/>
                  </a:lnTo>
                  <a:lnTo>
                    <a:pt x="14286" y="191653"/>
                  </a:lnTo>
                  <a:lnTo>
                    <a:pt x="31278" y="151446"/>
                  </a:lnTo>
                  <a:lnTo>
                    <a:pt x="54067" y="114728"/>
                  </a:lnTo>
                  <a:lnTo>
                    <a:pt x="82076" y="82076"/>
                  </a:lnTo>
                  <a:lnTo>
                    <a:pt x="114728" y="54067"/>
                  </a:lnTo>
                  <a:lnTo>
                    <a:pt x="151446" y="31278"/>
                  </a:lnTo>
                  <a:lnTo>
                    <a:pt x="191653" y="14286"/>
                  </a:lnTo>
                  <a:lnTo>
                    <a:pt x="234771" y="3667"/>
                  </a:lnTo>
                  <a:lnTo>
                    <a:pt x="280225" y="0"/>
                  </a:lnTo>
                  <a:lnTo>
                    <a:pt x="3052419" y="0"/>
                  </a:lnTo>
                  <a:lnTo>
                    <a:pt x="3097873" y="3667"/>
                  </a:lnTo>
                  <a:lnTo>
                    <a:pt x="3140991" y="14286"/>
                  </a:lnTo>
                  <a:lnTo>
                    <a:pt x="3181198" y="31278"/>
                  </a:lnTo>
                  <a:lnTo>
                    <a:pt x="3217916" y="54067"/>
                  </a:lnTo>
                  <a:lnTo>
                    <a:pt x="3250568" y="82076"/>
                  </a:lnTo>
                  <a:lnTo>
                    <a:pt x="3278577" y="114728"/>
                  </a:lnTo>
                  <a:lnTo>
                    <a:pt x="3301366" y="151446"/>
                  </a:lnTo>
                  <a:lnTo>
                    <a:pt x="3318358" y="191653"/>
                  </a:lnTo>
                  <a:lnTo>
                    <a:pt x="3328977" y="234771"/>
                  </a:lnTo>
                  <a:lnTo>
                    <a:pt x="3332645" y="280225"/>
                  </a:lnTo>
                  <a:lnTo>
                    <a:pt x="3332645" y="2522004"/>
                  </a:lnTo>
                  <a:lnTo>
                    <a:pt x="3328977" y="2567457"/>
                  </a:lnTo>
                  <a:lnTo>
                    <a:pt x="3318358" y="2610574"/>
                  </a:lnTo>
                  <a:lnTo>
                    <a:pt x="3301366" y="2650780"/>
                  </a:lnTo>
                  <a:lnTo>
                    <a:pt x="3278577" y="2687496"/>
                  </a:lnTo>
                  <a:lnTo>
                    <a:pt x="3250568" y="2720146"/>
                  </a:lnTo>
                  <a:lnTo>
                    <a:pt x="3217916" y="2748153"/>
                  </a:lnTo>
                  <a:lnTo>
                    <a:pt x="3181198" y="2770940"/>
                  </a:lnTo>
                  <a:lnTo>
                    <a:pt x="3140991" y="2787931"/>
                  </a:lnTo>
                  <a:lnTo>
                    <a:pt x="3097873" y="2798549"/>
                  </a:lnTo>
                  <a:lnTo>
                    <a:pt x="3052419" y="2802216"/>
                  </a:lnTo>
                  <a:lnTo>
                    <a:pt x="280225" y="2802216"/>
                  </a:lnTo>
                  <a:lnTo>
                    <a:pt x="234771" y="2798549"/>
                  </a:lnTo>
                  <a:lnTo>
                    <a:pt x="191653" y="2787931"/>
                  </a:lnTo>
                  <a:lnTo>
                    <a:pt x="151446" y="2770940"/>
                  </a:lnTo>
                  <a:lnTo>
                    <a:pt x="114728" y="2748153"/>
                  </a:lnTo>
                  <a:lnTo>
                    <a:pt x="82076" y="2720146"/>
                  </a:lnTo>
                  <a:lnTo>
                    <a:pt x="54067" y="2687496"/>
                  </a:lnTo>
                  <a:lnTo>
                    <a:pt x="31278" y="2650780"/>
                  </a:lnTo>
                  <a:lnTo>
                    <a:pt x="14286" y="2610574"/>
                  </a:lnTo>
                  <a:lnTo>
                    <a:pt x="3667" y="2567457"/>
                  </a:lnTo>
                  <a:lnTo>
                    <a:pt x="0" y="2522004"/>
                  </a:lnTo>
                  <a:lnTo>
                    <a:pt x="0" y="280225"/>
                  </a:lnTo>
                  <a:close/>
                </a:path>
              </a:pathLst>
            </a:custGeom>
            <a:ln w="10795">
              <a:solidFill>
                <a:srgbClr val="6F6F6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7891" y="2901601"/>
            <a:ext cx="2218849" cy="141048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0" indent="-85725">
              <a:lnSpc>
                <a:spcPts val="1200"/>
              </a:lnSpc>
              <a:spcBef>
                <a:spcPts val="79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погружение </a:t>
            </a:r>
            <a:r>
              <a:rPr sz="1050" dirty="0">
                <a:latin typeface="Arial"/>
                <a:cs typeface="Arial"/>
              </a:rPr>
              <a:t>в</a:t>
            </a:r>
            <a:r>
              <a:rPr sz="1050" spc="-8" dirty="0">
                <a:latin typeface="Arial"/>
                <a:cs typeface="Arial"/>
              </a:rPr>
              <a:t> проблему</a:t>
            </a:r>
            <a:endParaRPr sz="1050">
              <a:latin typeface="Arial"/>
              <a:cs typeface="Arial"/>
            </a:endParaRPr>
          </a:p>
          <a:p>
            <a:pPr marL="94773" marR="285274" indent="-85725">
              <a:lnSpc>
                <a:spcPct val="76500"/>
              </a:lnSpc>
              <a:spcBef>
                <a:spcPts val="236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рассмотрение </a:t>
            </a:r>
            <a:r>
              <a:rPr sz="1050" dirty="0">
                <a:latin typeface="Arial"/>
                <a:cs typeface="Arial"/>
              </a:rPr>
              <a:t>с </a:t>
            </a:r>
            <a:r>
              <a:rPr sz="1050" spc="-4" dirty="0">
                <a:latin typeface="Arial"/>
                <a:cs typeface="Arial"/>
              </a:rPr>
              <a:t>разных</a:t>
            </a:r>
            <a:r>
              <a:rPr sz="1050" spc="-83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точек  </a:t>
            </a:r>
            <a:r>
              <a:rPr sz="1050" spc="-4" dirty="0">
                <a:latin typeface="Arial"/>
                <a:cs typeface="Arial"/>
              </a:rPr>
              <a:t>зрения</a:t>
            </a:r>
            <a:endParaRPr sz="1050">
              <a:latin typeface="Arial"/>
              <a:cs typeface="Arial"/>
            </a:endParaRPr>
          </a:p>
          <a:p>
            <a:pPr marL="95250" indent="-85725">
              <a:lnSpc>
                <a:spcPts val="1095"/>
              </a:lnSpc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различные</a:t>
            </a:r>
            <a:r>
              <a:rPr sz="1050" spc="-26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интерпретации</a:t>
            </a:r>
            <a:endParaRPr sz="1050">
              <a:latin typeface="Arial"/>
              <a:cs typeface="Arial"/>
            </a:endParaRPr>
          </a:p>
          <a:p>
            <a:pPr marL="94773" marR="3810" indent="-85725">
              <a:lnSpc>
                <a:spcPct val="77100"/>
              </a:lnSpc>
              <a:spcBef>
                <a:spcPts val="229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комбинирование различных идей,  форм, аналогов...</a:t>
            </a:r>
            <a:endParaRPr sz="1050">
              <a:latin typeface="Arial"/>
              <a:cs typeface="Arial"/>
            </a:endParaRPr>
          </a:p>
          <a:p>
            <a:pPr marL="95250" indent="-85725">
              <a:lnSpc>
                <a:spcPts val="1088"/>
              </a:lnSpc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ориентация </a:t>
            </a:r>
            <a:r>
              <a:rPr sz="1050" dirty="0">
                <a:latin typeface="Arial"/>
                <a:cs typeface="Arial"/>
              </a:rPr>
              <a:t>на </a:t>
            </a:r>
            <a:r>
              <a:rPr sz="1050" spc="-4" dirty="0">
                <a:latin typeface="Arial"/>
                <a:cs typeface="Arial"/>
              </a:rPr>
              <a:t>разную</a:t>
            </a:r>
            <a:r>
              <a:rPr sz="1050" spc="-53" dirty="0">
                <a:latin typeface="Arial"/>
                <a:cs typeface="Arial"/>
              </a:rPr>
              <a:t> </a:t>
            </a:r>
            <a:r>
              <a:rPr sz="1050" spc="-11" dirty="0">
                <a:latin typeface="Arial"/>
                <a:cs typeface="Arial"/>
              </a:rPr>
              <a:t>аудиторию</a:t>
            </a:r>
            <a:endParaRPr sz="1050">
              <a:latin typeface="Arial"/>
              <a:cs typeface="Arial"/>
            </a:endParaRPr>
          </a:p>
          <a:p>
            <a:pPr marL="94773" marR="522446" indent="-85725">
              <a:lnSpc>
                <a:spcPct val="76500"/>
              </a:lnSpc>
              <a:spcBef>
                <a:spcPts val="244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разные </a:t>
            </a:r>
            <a:r>
              <a:rPr sz="1050" spc="-11" dirty="0">
                <a:latin typeface="Arial"/>
                <a:cs typeface="Arial"/>
              </a:rPr>
              <a:t>методы,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способы,  </a:t>
            </a:r>
            <a:r>
              <a:rPr sz="1050" spc="-4" dirty="0">
                <a:latin typeface="Arial"/>
                <a:cs typeface="Arial"/>
              </a:rPr>
              <a:t>инструменты</a:t>
            </a:r>
            <a:endParaRPr sz="1050">
              <a:latin typeface="Arial"/>
              <a:cs typeface="Arial"/>
            </a:endParaRPr>
          </a:p>
          <a:p>
            <a:pPr marL="95250" indent="-85725">
              <a:lnSpc>
                <a:spcPts val="1144"/>
              </a:lnSpc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разные </a:t>
            </a:r>
            <a:r>
              <a:rPr sz="1050" spc="-11" dirty="0">
                <a:latin typeface="Arial"/>
                <a:cs typeface="Arial"/>
              </a:rPr>
              <a:t>модели,</a:t>
            </a:r>
            <a:r>
              <a:rPr sz="1050" spc="-19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гипотезы...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9779" y="4824512"/>
            <a:ext cx="3629978" cy="1133475"/>
            <a:chOff x="1026372" y="5289682"/>
            <a:chExt cx="4839970" cy="1511300"/>
          </a:xfrm>
        </p:grpSpPr>
        <p:sp>
          <p:nvSpPr>
            <p:cNvPr id="9" name="object 9"/>
            <p:cNvSpPr/>
            <p:nvPr/>
          </p:nvSpPr>
          <p:spPr>
            <a:xfrm>
              <a:off x="2684272" y="5289682"/>
              <a:ext cx="3182620" cy="1511300"/>
            </a:xfrm>
            <a:custGeom>
              <a:avLst/>
              <a:gdLst/>
              <a:ahLst/>
              <a:cxnLst/>
              <a:rect l="l" t="t" r="r" b="b"/>
              <a:pathLst>
                <a:path w="3182620" h="1511300">
                  <a:moveTo>
                    <a:pt x="3120821" y="0"/>
                  </a:moveTo>
                  <a:lnTo>
                    <a:pt x="2990443" y="114363"/>
                  </a:lnTo>
                  <a:lnTo>
                    <a:pt x="3045053" y="126187"/>
                  </a:lnTo>
                  <a:lnTo>
                    <a:pt x="3030237" y="173509"/>
                  </a:lnTo>
                  <a:lnTo>
                    <a:pt x="3014160" y="220345"/>
                  </a:lnTo>
                  <a:lnTo>
                    <a:pt x="2996838" y="266671"/>
                  </a:lnTo>
                  <a:lnTo>
                    <a:pt x="2978283" y="312464"/>
                  </a:lnTo>
                  <a:lnTo>
                    <a:pt x="2958509" y="357699"/>
                  </a:lnTo>
                  <a:lnTo>
                    <a:pt x="2937530" y="402353"/>
                  </a:lnTo>
                  <a:lnTo>
                    <a:pt x="2915359" y="446402"/>
                  </a:lnTo>
                  <a:lnTo>
                    <a:pt x="2892010" y="489823"/>
                  </a:lnTo>
                  <a:lnTo>
                    <a:pt x="2867496" y="532592"/>
                  </a:lnTo>
                  <a:lnTo>
                    <a:pt x="2841831" y="574685"/>
                  </a:lnTo>
                  <a:lnTo>
                    <a:pt x="2815028" y="616080"/>
                  </a:lnTo>
                  <a:lnTo>
                    <a:pt x="2787101" y="656751"/>
                  </a:lnTo>
                  <a:lnTo>
                    <a:pt x="2758064" y="696676"/>
                  </a:lnTo>
                  <a:lnTo>
                    <a:pt x="2727931" y="735830"/>
                  </a:lnTo>
                  <a:lnTo>
                    <a:pt x="2696714" y="774191"/>
                  </a:lnTo>
                  <a:lnTo>
                    <a:pt x="2664427" y="811734"/>
                  </a:lnTo>
                  <a:lnTo>
                    <a:pt x="2631084" y="848436"/>
                  </a:lnTo>
                  <a:lnTo>
                    <a:pt x="2597515" y="883463"/>
                  </a:lnTo>
                  <a:lnTo>
                    <a:pt x="2563241" y="917405"/>
                  </a:lnTo>
                  <a:lnTo>
                    <a:pt x="2528284" y="950259"/>
                  </a:lnTo>
                  <a:lnTo>
                    <a:pt x="2492666" y="982025"/>
                  </a:lnTo>
                  <a:lnTo>
                    <a:pt x="2456410" y="1012702"/>
                  </a:lnTo>
                  <a:lnTo>
                    <a:pt x="2419538" y="1042290"/>
                  </a:lnTo>
                  <a:lnTo>
                    <a:pt x="2382071" y="1070787"/>
                  </a:lnTo>
                  <a:lnTo>
                    <a:pt x="2344034" y="1098194"/>
                  </a:lnTo>
                  <a:lnTo>
                    <a:pt x="2305446" y="1124508"/>
                  </a:lnTo>
                  <a:lnTo>
                    <a:pt x="2266331" y="1149730"/>
                  </a:lnTo>
                  <a:lnTo>
                    <a:pt x="2226712" y="1173859"/>
                  </a:lnTo>
                  <a:lnTo>
                    <a:pt x="2186609" y="1196894"/>
                  </a:lnTo>
                  <a:lnTo>
                    <a:pt x="2146046" y="1218834"/>
                  </a:lnTo>
                  <a:lnTo>
                    <a:pt x="2105045" y="1239678"/>
                  </a:lnTo>
                  <a:lnTo>
                    <a:pt x="2063628" y="1259426"/>
                  </a:lnTo>
                  <a:lnTo>
                    <a:pt x="2021817" y="1278077"/>
                  </a:lnTo>
                  <a:lnTo>
                    <a:pt x="1979634" y="1295629"/>
                  </a:lnTo>
                  <a:lnTo>
                    <a:pt x="1937102" y="1312084"/>
                  </a:lnTo>
                  <a:lnTo>
                    <a:pt x="1894242" y="1327438"/>
                  </a:lnTo>
                  <a:lnTo>
                    <a:pt x="1851078" y="1341693"/>
                  </a:lnTo>
                  <a:lnTo>
                    <a:pt x="1807631" y="1354846"/>
                  </a:lnTo>
                  <a:lnTo>
                    <a:pt x="1763924" y="1366898"/>
                  </a:lnTo>
                  <a:lnTo>
                    <a:pt x="1719979" y="1377848"/>
                  </a:lnTo>
                  <a:lnTo>
                    <a:pt x="1675817" y="1387694"/>
                  </a:lnTo>
                  <a:lnTo>
                    <a:pt x="1631462" y="1396436"/>
                  </a:lnTo>
                  <a:lnTo>
                    <a:pt x="1586935" y="1404073"/>
                  </a:lnTo>
                  <a:lnTo>
                    <a:pt x="1542260" y="1410605"/>
                  </a:lnTo>
                  <a:lnTo>
                    <a:pt x="1497457" y="1416031"/>
                  </a:lnTo>
                  <a:lnTo>
                    <a:pt x="1452549" y="1420349"/>
                  </a:lnTo>
                  <a:lnTo>
                    <a:pt x="1407559" y="1423560"/>
                  </a:lnTo>
                  <a:lnTo>
                    <a:pt x="1362508" y="1425662"/>
                  </a:lnTo>
                  <a:lnTo>
                    <a:pt x="1317419" y="1426655"/>
                  </a:lnTo>
                  <a:lnTo>
                    <a:pt x="1272315" y="1426537"/>
                  </a:lnTo>
                  <a:lnTo>
                    <a:pt x="1227216" y="1425309"/>
                  </a:lnTo>
                  <a:lnTo>
                    <a:pt x="1182147" y="1422969"/>
                  </a:lnTo>
                  <a:lnTo>
                    <a:pt x="1137128" y="1419517"/>
                  </a:lnTo>
                  <a:lnTo>
                    <a:pt x="1092182" y="1414951"/>
                  </a:lnTo>
                  <a:lnTo>
                    <a:pt x="1047332" y="1409272"/>
                  </a:lnTo>
                  <a:lnTo>
                    <a:pt x="1002599" y="1402478"/>
                  </a:lnTo>
                  <a:lnTo>
                    <a:pt x="958006" y="1394568"/>
                  </a:lnTo>
                  <a:lnTo>
                    <a:pt x="913575" y="1385542"/>
                  </a:lnTo>
                  <a:lnTo>
                    <a:pt x="869329" y="1375399"/>
                  </a:lnTo>
                  <a:lnTo>
                    <a:pt x="825288" y="1364139"/>
                  </a:lnTo>
                  <a:lnTo>
                    <a:pt x="781477" y="1351760"/>
                  </a:lnTo>
                  <a:lnTo>
                    <a:pt x="737916" y="1338262"/>
                  </a:lnTo>
                  <a:lnTo>
                    <a:pt x="694629" y="1323643"/>
                  </a:lnTo>
                  <a:lnTo>
                    <a:pt x="651637" y="1307904"/>
                  </a:lnTo>
                  <a:lnTo>
                    <a:pt x="608963" y="1291043"/>
                  </a:lnTo>
                  <a:lnTo>
                    <a:pt x="566628" y="1273060"/>
                  </a:lnTo>
                  <a:lnTo>
                    <a:pt x="524656" y="1253954"/>
                  </a:lnTo>
                  <a:lnTo>
                    <a:pt x="483068" y="1233724"/>
                  </a:lnTo>
                  <a:lnTo>
                    <a:pt x="441887" y="1212370"/>
                  </a:lnTo>
                  <a:lnTo>
                    <a:pt x="401134" y="1189890"/>
                  </a:lnTo>
                  <a:lnTo>
                    <a:pt x="360833" y="1166284"/>
                  </a:lnTo>
                  <a:lnTo>
                    <a:pt x="321004" y="1141551"/>
                  </a:lnTo>
                  <a:lnTo>
                    <a:pt x="281672" y="1115690"/>
                  </a:lnTo>
                  <a:lnTo>
                    <a:pt x="242857" y="1088701"/>
                  </a:lnTo>
                  <a:lnTo>
                    <a:pt x="204582" y="1060583"/>
                  </a:lnTo>
                  <a:lnTo>
                    <a:pt x="166869" y="1031334"/>
                  </a:lnTo>
                  <a:lnTo>
                    <a:pt x="129741" y="1000955"/>
                  </a:lnTo>
                  <a:lnTo>
                    <a:pt x="93220" y="969445"/>
                  </a:lnTo>
                  <a:lnTo>
                    <a:pt x="57327" y="936802"/>
                  </a:lnTo>
                  <a:lnTo>
                    <a:pt x="0" y="998207"/>
                  </a:lnTo>
                  <a:lnTo>
                    <a:pt x="36509" y="1031419"/>
                  </a:lnTo>
                  <a:lnTo>
                    <a:pt x="73816" y="1063631"/>
                  </a:lnTo>
                  <a:lnTo>
                    <a:pt x="111899" y="1094832"/>
                  </a:lnTo>
                  <a:lnTo>
                    <a:pt x="150737" y="1125008"/>
                  </a:lnTo>
                  <a:lnTo>
                    <a:pt x="190308" y="1154148"/>
                  </a:lnTo>
                  <a:lnTo>
                    <a:pt x="230591" y="1182240"/>
                  </a:lnTo>
                  <a:lnTo>
                    <a:pt x="271565" y="1209271"/>
                  </a:lnTo>
                  <a:lnTo>
                    <a:pt x="313207" y="1235229"/>
                  </a:lnTo>
                  <a:lnTo>
                    <a:pt x="355498" y="1260101"/>
                  </a:lnTo>
                  <a:lnTo>
                    <a:pt x="398415" y="1283877"/>
                  </a:lnTo>
                  <a:lnTo>
                    <a:pt x="441937" y="1306543"/>
                  </a:lnTo>
                  <a:lnTo>
                    <a:pt x="486044" y="1328088"/>
                  </a:lnTo>
                  <a:lnTo>
                    <a:pt x="530712" y="1348499"/>
                  </a:lnTo>
                  <a:lnTo>
                    <a:pt x="575922" y="1367763"/>
                  </a:lnTo>
                  <a:lnTo>
                    <a:pt x="621652" y="1385870"/>
                  </a:lnTo>
                  <a:lnTo>
                    <a:pt x="667880" y="1402806"/>
                  </a:lnTo>
                  <a:lnTo>
                    <a:pt x="714585" y="1418560"/>
                  </a:lnTo>
                  <a:lnTo>
                    <a:pt x="761746" y="1433118"/>
                  </a:lnTo>
                  <a:lnTo>
                    <a:pt x="808358" y="1446220"/>
                  </a:lnTo>
                  <a:lnTo>
                    <a:pt x="855023" y="1458089"/>
                  </a:lnTo>
                  <a:lnTo>
                    <a:pt x="901724" y="1468736"/>
                  </a:lnTo>
                  <a:lnTo>
                    <a:pt x="948443" y="1478170"/>
                  </a:lnTo>
                  <a:lnTo>
                    <a:pt x="995161" y="1486401"/>
                  </a:lnTo>
                  <a:lnTo>
                    <a:pt x="1041862" y="1493438"/>
                  </a:lnTo>
                  <a:lnTo>
                    <a:pt x="1088527" y="1499292"/>
                  </a:lnTo>
                  <a:lnTo>
                    <a:pt x="1135139" y="1503971"/>
                  </a:lnTo>
                  <a:lnTo>
                    <a:pt x="1181680" y="1507486"/>
                  </a:lnTo>
                  <a:lnTo>
                    <a:pt x="1228132" y="1509846"/>
                  </a:lnTo>
                  <a:lnTo>
                    <a:pt x="1274478" y="1511061"/>
                  </a:lnTo>
                  <a:lnTo>
                    <a:pt x="1320700" y="1511140"/>
                  </a:lnTo>
                  <a:lnTo>
                    <a:pt x="1366779" y="1510094"/>
                  </a:lnTo>
                  <a:lnTo>
                    <a:pt x="1412699" y="1507932"/>
                  </a:lnTo>
                  <a:lnTo>
                    <a:pt x="1458442" y="1504663"/>
                  </a:lnTo>
                  <a:lnTo>
                    <a:pt x="1503989" y="1500297"/>
                  </a:lnTo>
                  <a:lnTo>
                    <a:pt x="1549323" y="1494844"/>
                  </a:lnTo>
                  <a:lnTo>
                    <a:pt x="1594427" y="1488313"/>
                  </a:lnTo>
                  <a:lnTo>
                    <a:pt x="1639282" y="1480715"/>
                  </a:lnTo>
                  <a:lnTo>
                    <a:pt x="1683872" y="1472058"/>
                  </a:lnTo>
                  <a:lnTo>
                    <a:pt x="1728177" y="1462353"/>
                  </a:lnTo>
                  <a:lnTo>
                    <a:pt x="1772181" y="1451610"/>
                  </a:lnTo>
                  <a:lnTo>
                    <a:pt x="1815866" y="1439837"/>
                  </a:lnTo>
                  <a:lnTo>
                    <a:pt x="1859213" y="1427044"/>
                  </a:lnTo>
                  <a:lnTo>
                    <a:pt x="1902206" y="1413242"/>
                  </a:lnTo>
                  <a:lnTo>
                    <a:pt x="1944826" y="1398439"/>
                  </a:lnTo>
                  <a:lnTo>
                    <a:pt x="1987057" y="1382646"/>
                  </a:lnTo>
                  <a:lnTo>
                    <a:pt x="2028879" y="1365872"/>
                  </a:lnTo>
                  <a:lnTo>
                    <a:pt x="2070275" y="1348127"/>
                  </a:lnTo>
                  <a:lnTo>
                    <a:pt x="2111228" y="1329420"/>
                  </a:lnTo>
                  <a:lnTo>
                    <a:pt x="2151720" y="1309762"/>
                  </a:lnTo>
                  <a:lnTo>
                    <a:pt x="2191732" y="1289161"/>
                  </a:lnTo>
                  <a:lnTo>
                    <a:pt x="2231249" y="1267627"/>
                  </a:lnTo>
                  <a:lnTo>
                    <a:pt x="2270250" y="1245171"/>
                  </a:lnTo>
                  <a:lnTo>
                    <a:pt x="2308720" y="1221802"/>
                  </a:lnTo>
                  <a:lnTo>
                    <a:pt x="2346640" y="1197529"/>
                  </a:lnTo>
                  <a:lnTo>
                    <a:pt x="2383992" y="1172362"/>
                  </a:lnTo>
                  <a:lnTo>
                    <a:pt x="2420759" y="1146311"/>
                  </a:lnTo>
                  <a:lnTo>
                    <a:pt x="2456922" y="1119386"/>
                  </a:lnTo>
                  <a:lnTo>
                    <a:pt x="2492465" y="1091595"/>
                  </a:lnTo>
                  <a:lnTo>
                    <a:pt x="2527370" y="1062950"/>
                  </a:lnTo>
                  <a:lnTo>
                    <a:pt x="2561618" y="1033459"/>
                  </a:lnTo>
                  <a:lnTo>
                    <a:pt x="2595192" y="1003132"/>
                  </a:lnTo>
                  <a:lnTo>
                    <a:pt x="2628074" y="971978"/>
                  </a:lnTo>
                  <a:lnTo>
                    <a:pt x="2660247" y="940008"/>
                  </a:lnTo>
                  <a:lnTo>
                    <a:pt x="2691693" y="907232"/>
                  </a:lnTo>
                  <a:lnTo>
                    <a:pt x="2722394" y="873658"/>
                  </a:lnTo>
                  <a:lnTo>
                    <a:pt x="2752332" y="839296"/>
                  </a:lnTo>
                  <a:lnTo>
                    <a:pt x="2781489" y="804157"/>
                  </a:lnTo>
                  <a:lnTo>
                    <a:pt x="2809848" y="768249"/>
                  </a:lnTo>
                  <a:lnTo>
                    <a:pt x="2837392" y="731583"/>
                  </a:lnTo>
                  <a:lnTo>
                    <a:pt x="2864102" y="694168"/>
                  </a:lnTo>
                  <a:lnTo>
                    <a:pt x="2889960" y="656013"/>
                  </a:lnTo>
                  <a:lnTo>
                    <a:pt x="2914950" y="617129"/>
                  </a:lnTo>
                  <a:lnTo>
                    <a:pt x="2939052" y="577525"/>
                  </a:lnTo>
                  <a:lnTo>
                    <a:pt x="2962250" y="537211"/>
                  </a:lnTo>
                  <a:lnTo>
                    <a:pt x="2984526" y="496197"/>
                  </a:lnTo>
                  <a:lnTo>
                    <a:pt x="3005862" y="454491"/>
                  </a:lnTo>
                  <a:lnTo>
                    <a:pt x="3026239" y="412104"/>
                  </a:lnTo>
                  <a:lnTo>
                    <a:pt x="3045642" y="369046"/>
                  </a:lnTo>
                  <a:lnTo>
                    <a:pt x="3064051" y="325325"/>
                  </a:lnTo>
                  <a:lnTo>
                    <a:pt x="3081449" y="280952"/>
                  </a:lnTo>
                  <a:lnTo>
                    <a:pt x="3097818" y="235937"/>
                  </a:lnTo>
                  <a:lnTo>
                    <a:pt x="3113141" y="190289"/>
                  </a:lnTo>
                  <a:lnTo>
                    <a:pt x="3127400" y="144017"/>
                  </a:lnTo>
                  <a:lnTo>
                    <a:pt x="3182023" y="155841"/>
                  </a:lnTo>
                  <a:lnTo>
                    <a:pt x="3120821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1769" y="5307647"/>
              <a:ext cx="2440305" cy="789940"/>
            </a:xfrm>
            <a:custGeom>
              <a:avLst/>
              <a:gdLst/>
              <a:ahLst/>
              <a:cxnLst/>
              <a:rect l="l" t="t" r="r" b="b"/>
              <a:pathLst>
                <a:path w="2440304" h="789939">
                  <a:moveTo>
                    <a:pt x="2361057" y="0"/>
                  </a:moveTo>
                  <a:lnTo>
                    <a:pt x="78981" y="0"/>
                  </a:lnTo>
                  <a:lnTo>
                    <a:pt x="48241" y="6206"/>
                  </a:lnTo>
                  <a:lnTo>
                    <a:pt x="23136" y="23131"/>
                  </a:lnTo>
                  <a:lnTo>
                    <a:pt x="6207" y="48236"/>
                  </a:lnTo>
                  <a:lnTo>
                    <a:pt x="0" y="78981"/>
                  </a:lnTo>
                  <a:lnTo>
                    <a:pt x="0" y="710882"/>
                  </a:lnTo>
                  <a:lnTo>
                    <a:pt x="6207" y="741627"/>
                  </a:lnTo>
                  <a:lnTo>
                    <a:pt x="23136" y="766732"/>
                  </a:lnTo>
                  <a:lnTo>
                    <a:pt x="48241" y="783657"/>
                  </a:lnTo>
                  <a:lnTo>
                    <a:pt x="78981" y="789863"/>
                  </a:lnTo>
                  <a:lnTo>
                    <a:pt x="2361057" y="789863"/>
                  </a:lnTo>
                  <a:lnTo>
                    <a:pt x="2391801" y="783657"/>
                  </a:lnTo>
                  <a:lnTo>
                    <a:pt x="2416906" y="766732"/>
                  </a:lnTo>
                  <a:lnTo>
                    <a:pt x="2433832" y="741627"/>
                  </a:lnTo>
                  <a:lnTo>
                    <a:pt x="2440038" y="710882"/>
                  </a:lnTo>
                  <a:lnTo>
                    <a:pt x="2440038" y="78981"/>
                  </a:lnTo>
                  <a:lnTo>
                    <a:pt x="2433832" y="48236"/>
                  </a:lnTo>
                  <a:lnTo>
                    <a:pt x="2416906" y="23131"/>
                  </a:lnTo>
                  <a:lnTo>
                    <a:pt x="2391801" y="6206"/>
                  </a:lnTo>
                  <a:lnTo>
                    <a:pt x="2361057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1769" y="5307647"/>
              <a:ext cx="2440305" cy="789940"/>
            </a:xfrm>
            <a:custGeom>
              <a:avLst/>
              <a:gdLst/>
              <a:ahLst/>
              <a:cxnLst/>
              <a:rect l="l" t="t" r="r" b="b"/>
              <a:pathLst>
                <a:path w="2440304" h="789939">
                  <a:moveTo>
                    <a:pt x="0" y="78981"/>
                  </a:moveTo>
                  <a:lnTo>
                    <a:pt x="6207" y="48236"/>
                  </a:lnTo>
                  <a:lnTo>
                    <a:pt x="23136" y="23131"/>
                  </a:lnTo>
                  <a:lnTo>
                    <a:pt x="48241" y="6206"/>
                  </a:lnTo>
                  <a:lnTo>
                    <a:pt x="78981" y="0"/>
                  </a:lnTo>
                  <a:lnTo>
                    <a:pt x="2361057" y="0"/>
                  </a:lnTo>
                  <a:lnTo>
                    <a:pt x="2391801" y="6206"/>
                  </a:lnTo>
                  <a:lnTo>
                    <a:pt x="2416906" y="23131"/>
                  </a:lnTo>
                  <a:lnTo>
                    <a:pt x="2433832" y="48236"/>
                  </a:lnTo>
                  <a:lnTo>
                    <a:pt x="2440038" y="78981"/>
                  </a:lnTo>
                  <a:lnTo>
                    <a:pt x="2440038" y="710882"/>
                  </a:lnTo>
                  <a:lnTo>
                    <a:pt x="2433832" y="741627"/>
                  </a:lnTo>
                  <a:lnTo>
                    <a:pt x="2416906" y="766732"/>
                  </a:lnTo>
                  <a:lnTo>
                    <a:pt x="2391801" y="783657"/>
                  </a:lnTo>
                  <a:lnTo>
                    <a:pt x="2361057" y="789863"/>
                  </a:lnTo>
                  <a:lnTo>
                    <a:pt x="78981" y="789863"/>
                  </a:lnTo>
                  <a:lnTo>
                    <a:pt x="48241" y="783657"/>
                  </a:lnTo>
                  <a:lnTo>
                    <a:pt x="23136" y="766732"/>
                  </a:lnTo>
                  <a:lnTo>
                    <a:pt x="6207" y="741627"/>
                  </a:lnTo>
                  <a:lnTo>
                    <a:pt x="0" y="710882"/>
                  </a:lnTo>
                  <a:lnTo>
                    <a:pt x="0" y="7898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0463" y="4848099"/>
            <a:ext cx="1497329" cy="536846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471011" marR="3810" indent="-461963">
              <a:lnSpc>
                <a:spcPts val="1860"/>
              </a:lnSpc>
              <a:spcBef>
                <a:spcPts val="386"/>
              </a:spcBef>
            </a:pP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ыдви</a:t>
            </a:r>
            <a:r>
              <a:rPr b="1" spc="-26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ние 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31166" y="2591371"/>
            <a:ext cx="2297430" cy="2234565"/>
          </a:xfrm>
          <a:custGeom>
            <a:avLst/>
            <a:gdLst/>
            <a:ahLst/>
            <a:cxnLst/>
            <a:rect l="l" t="t" r="r" b="b"/>
            <a:pathLst>
              <a:path w="3063240" h="2979420">
                <a:moveTo>
                  <a:pt x="0" y="297929"/>
                </a:moveTo>
                <a:lnTo>
                  <a:pt x="3899" y="249603"/>
                </a:lnTo>
                <a:lnTo>
                  <a:pt x="15188" y="203760"/>
                </a:lnTo>
                <a:lnTo>
                  <a:pt x="33254" y="161013"/>
                </a:lnTo>
                <a:lnTo>
                  <a:pt x="57483" y="121976"/>
                </a:lnTo>
                <a:lnTo>
                  <a:pt x="87261" y="87261"/>
                </a:lnTo>
                <a:lnTo>
                  <a:pt x="121976" y="57483"/>
                </a:lnTo>
                <a:lnTo>
                  <a:pt x="161013" y="33254"/>
                </a:lnTo>
                <a:lnTo>
                  <a:pt x="203760" y="15188"/>
                </a:lnTo>
                <a:lnTo>
                  <a:pt x="249603" y="3899"/>
                </a:lnTo>
                <a:lnTo>
                  <a:pt x="297929" y="0"/>
                </a:lnTo>
                <a:lnTo>
                  <a:pt x="2765120" y="0"/>
                </a:lnTo>
                <a:lnTo>
                  <a:pt x="2813445" y="3899"/>
                </a:lnTo>
                <a:lnTo>
                  <a:pt x="2859288" y="15188"/>
                </a:lnTo>
                <a:lnTo>
                  <a:pt x="2902035" y="33254"/>
                </a:lnTo>
                <a:lnTo>
                  <a:pt x="2941073" y="57483"/>
                </a:lnTo>
                <a:lnTo>
                  <a:pt x="2975787" y="87261"/>
                </a:lnTo>
                <a:lnTo>
                  <a:pt x="3005566" y="121976"/>
                </a:lnTo>
                <a:lnTo>
                  <a:pt x="3029795" y="161013"/>
                </a:lnTo>
                <a:lnTo>
                  <a:pt x="3047860" y="203760"/>
                </a:lnTo>
                <a:lnTo>
                  <a:pt x="3059150" y="249603"/>
                </a:lnTo>
                <a:lnTo>
                  <a:pt x="3063049" y="297929"/>
                </a:lnTo>
                <a:lnTo>
                  <a:pt x="3063049" y="2681325"/>
                </a:lnTo>
                <a:lnTo>
                  <a:pt x="3059150" y="2729650"/>
                </a:lnTo>
                <a:lnTo>
                  <a:pt x="3047860" y="2775492"/>
                </a:lnTo>
                <a:lnTo>
                  <a:pt x="3029795" y="2818238"/>
                </a:lnTo>
                <a:lnTo>
                  <a:pt x="3005566" y="2857274"/>
                </a:lnTo>
                <a:lnTo>
                  <a:pt x="2975787" y="2891986"/>
                </a:lnTo>
                <a:lnTo>
                  <a:pt x="2941073" y="2921763"/>
                </a:lnTo>
                <a:lnTo>
                  <a:pt x="2902035" y="2945990"/>
                </a:lnTo>
                <a:lnTo>
                  <a:pt x="2859288" y="2964054"/>
                </a:lnTo>
                <a:lnTo>
                  <a:pt x="2813445" y="2975343"/>
                </a:lnTo>
                <a:lnTo>
                  <a:pt x="2765120" y="2979242"/>
                </a:lnTo>
                <a:lnTo>
                  <a:pt x="297929" y="2979242"/>
                </a:lnTo>
                <a:lnTo>
                  <a:pt x="249603" y="2975343"/>
                </a:lnTo>
                <a:lnTo>
                  <a:pt x="203760" y="2964054"/>
                </a:lnTo>
                <a:lnTo>
                  <a:pt x="161013" y="2945990"/>
                </a:lnTo>
                <a:lnTo>
                  <a:pt x="121976" y="2921763"/>
                </a:lnTo>
                <a:lnTo>
                  <a:pt x="87261" y="2891986"/>
                </a:lnTo>
                <a:lnTo>
                  <a:pt x="57483" y="2857274"/>
                </a:lnTo>
                <a:lnTo>
                  <a:pt x="33254" y="2818238"/>
                </a:lnTo>
                <a:lnTo>
                  <a:pt x="15188" y="2775492"/>
                </a:lnTo>
                <a:lnTo>
                  <a:pt x="3899" y="2729650"/>
                </a:lnTo>
                <a:lnTo>
                  <a:pt x="0" y="2681325"/>
                </a:lnTo>
                <a:lnTo>
                  <a:pt x="0" y="297929"/>
                </a:lnTo>
                <a:close/>
              </a:path>
            </a:pathLst>
          </a:custGeom>
          <a:ln w="10795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3365935" y="3180950"/>
            <a:ext cx="1829276" cy="81801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2865" indent="-53816">
              <a:spcBef>
                <a:spcPts val="79"/>
              </a:spcBef>
              <a:buSzPct val="92857"/>
              <a:buChar char="•"/>
              <a:tabLst>
                <a:tab pos="63341" algn="l"/>
              </a:tabLst>
            </a:pPr>
            <a:r>
              <a:rPr sz="1050" dirty="0">
                <a:latin typeface="Arial"/>
                <a:cs typeface="Arial"/>
              </a:rPr>
              <a:t>оценка </a:t>
            </a:r>
            <a:r>
              <a:rPr sz="1050" spc="-4" dirty="0">
                <a:latin typeface="Arial"/>
                <a:cs typeface="Arial"/>
              </a:rPr>
              <a:t>по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критериям</a:t>
            </a:r>
            <a:endParaRPr sz="1050">
              <a:latin typeface="Arial"/>
              <a:cs typeface="Arial"/>
            </a:endParaRPr>
          </a:p>
          <a:p>
            <a:pPr marL="62865" indent="-53816">
              <a:spcBef>
                <a:spcPts val="8"/>
              </a:spcBef>
              <a:buSzPct val="92857"/>
              <a:buChar char="•"/>
              <a:tabLst>
                <a:tab pos="63341" algn="l"/>
              </a:tabLst>
            </a:pPr>
            <a:r>
              <a:rPr sz="1050" spc="-4" dirty="0">
                <a:latin typeface="Arial"/>
                <a:cs typeface="Arial"/>
              </a:rPr>
              <a:t>ранжирование</a:t>
            </a:r>
            <a:r>
              <a:rPr sz="1050" spc="-19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идей</a:t>
            </a:r>
            <a:endParaRPr sz="1050">
              <a:latin typeface="Arial"/>
              <a:cs typeface="Arial"/>
            </a:endParaRPr>
          </a:p>
          <a:p>
            <a:pPr marL="62865" indent="-53816">
              <a:spcBef>
                <a:spcPts val="8"/>
              </a:spcBef>
              <a:buSzPct val="92857"/>
              <a:buChar char="•"/>
              <a:tabLst>
                <a:tab pos="63341" algn="l"/>
              </a:tabLst>
            </a:pPr>
            <a:r>
              <a:rPr sz="1050" dirty="0">
                <a:latin typeface="Arial"/>
                <a:cs typeface="Arial"/>
              </a:rPr>
              <a:t>сильные и </a:t>
            </a:r>
            <a:r>
              <a:rPr sz="1050" spc="-4" dirty="0">
                <a:latin typeface="Arial"/>
                <a:cs typeface="Arial"/>
              </a:rPr>
              <a:t>слабые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стороны</a:t>
            </a:r>
            <a:endParaRPr sz="1050">
              <a:latin typeface="Arial"/>
              <a:cs typeface="Arial"/>
            </a:endParaRPr>
          </a:p>
          <a:p>
            <a:pPr marL="62865" indent="-53816">
              <a:spcBef>
                <a:spcPts val="11"/>
              </a:spcBef>
              <a:buSzPct val="92857"/>
              <a:buChar char="•"/>
              <a:tabLst>
                <a:tab pos="63341" algn="l"/>
              </a:tabLst>
            </a:pPr>
            <a:r>
              <a:rPr sz="1050" spc="-4" dirty="0">
                <a:latin typeface="Arial"/>
                <a:cs typeface="Arial"/>
              </a:rPr>
              <a:t>аргументы </a:t>
            </a:r>
            <a:r>
              <a:rPr sz="1050" dirty="0">
                <a:latin typeface="Arial"/>
                <a:cs typeface="Arial"/>
              </a:rPr>
              <a:t>"ЗА" и</a:t>
            </a:r>
            <a:r>
              <a:rPr sz="1050" spc="-53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"ПРОТИВ"</a:t>
            </a:r>
            <a:endParaRPr sz="1050">
              <a:latin typeface="Arial"/>
              <a:cs typeface="Arial"/>
            </a:endParaRPr>
          </a:p>
          <a:p>
            <a:pPr marL="63341" indent="-54293">
              <a:spcBef>
                <a:spcPts val="8"/>
              </a:spcBef>
              <a:buSzPct val="92857"/>
              <a:buChar char="•"/>
              <a:tabLst>
                <a:tab pos="63818" algn="l"/>
              </a:tabLst>
            </a:pPr>
            <a:r>
              <a:rPr sz="1050" spc="-8" dirty="0">
                <a:latin typeface="Arial"/>
                <a:cs typeface="Arial"/>
              </a:rPr>
              <a:t>отбор </a:t>
            </a:r>
            <a:r>
              <a:rPr sz="1050" spc="-4" dirty="0">
                <a:latin typeface="Arial"/>
                <a:cs typeface="Arial"/>
              </a:rPr>
              <a:t>креативной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идеи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93119" y="1787662"/>
            <a:ext cx="2877026" cy="1183481"/>
            <a:chOff x="4924158" y="1240548"/>
            <a:chExt cx="3836035" cy="1577975"/>
          </a:xfrm>
        </p:grpSpPr>
        <p:sp>
          <p:nvSpPr>
            <p:cNvPr id="16" name="object 16"/>
            <p:cNvSpPr/>
            <p:nvPr/>
          </p:nvSpPr>
          <p:spPr>
            <a:xfrm>
              <a:off x="5655437" y="1240548"/>
              <a:ext cx="3104515" cy="1357630"/>
            </a:xfrm>
            <a:custGeom>
              <a:avLst/>
              <a:gdLst/>
              <a:ahLst/>
              <a:cxnLst/>
              <a:rect l="l" t="t" r="r" b="b"/>
              <a:pathLst>
                <a:path w="3104515" h="1357630">
                  <a:moveTo>
                    <a:pt x="1351877" y="106"/>
                  </a:moveTo>
                  <a:lnTo>
                    <a:pt x="1307173" y="0"/>
                  </a:lnTo>
                  <a:lnTo>
                    <a:pt x="1262483" y="975"/>
                  </a:lnTo>
                  <a:lnTo>
                    <a:pt x="1217827" y="3033"/>
                  </a:lnTo>
                  <a:lnTo>
                    <a:pt x="1173226" y="6173"/>
                  </a:lnTo>
                  <a:lnTo>
                    <a:pt x="1128702" y="10394"/>
                  </a:lnTo>
                  <a:lnTo>
                    <a:pt x="1084277" y="15696"/>
                  </a:lnTo>
                  <a:lnTo>
                    <a:pt x="1039972" y="22079"/>
                  </a:lnTo>
                  <a:lnTo>
                    <a:pt x="995807" y="29541"/>
                  </a:lnTo>
                  <a:lnTo>
                    <a:pt x="951806" y="38083"/>
                  </a:lnTo>
                  <a:lnTo>
                    <a:pt x="907987" y="47703"/>
                  </a:lnTo>
                  <a:lnTo>
                    <a:pt x="864374" y="58403"/>
                  </a:lnTo>
                  <a:lnTo>
                    <a:pt x="820988" y="70180"/>
                  </a:lnTo>
                  <a:lnTo>
                    <a:pt x="777849" y="83035"/>
                  </a:lnTo>
                  <a:lnTo>
                    <a:pt x="734979" y="96967"/>
                  </a:lnTo>
                  <a:lnTo>
                    <a:pt x="692400" y="111975"/>
                  </a:lnTo>
                  <a:lnTo>
                    <a:pt x="650133" y="128060"/>
                  </a:lnTo>
                  <a:lnTo>
                    <a:pt x="608199" y="145221"/>
                  </a:lnTo>
                  <a:lnTo>
                    <a:pt x="566620" y="163457"/>
                  </a:lnTo>
                  <a:lnTo>
                    <a:pt x="525417" y="182767"/>
                  </a:lnTo>
                  <a:lnTo>
                    <a:pt x="484611" y="203152"/>
                  </a:lnTo>
                  <a:lnTo>
                    <a:pt x="444223" y="224611"/>
                  </a:lnTo>
                  <a:lnTo>
                    <a:pt x="404276" y="247143"/>
                  </a:lnTo>
                  <a:lnTo>
                    <a:pt x="364790" y="270749"/>
                  </a:lnTo>
                  <a:lnTo>
                    <a:pt x="325786" y="295426"/>
                  </a:lnTo>
                  <a:lnTo>
                    <a:pt x="287287" y="321176"/>
                  </a:lnTo>
                  <a:lnTo>
                    <a:pt x="249313" y="347997"/>
                  </a:lnTo>
                  <a:lnTo>
                    <a:pt x="211886" y="375889"/>
                  </a:lnTo>
                  <a:lnTo>
                    <a:pt x="175026" y="404852"/>
                  </a:lnTo>
                  <a:lnTo>
                    <a:pt x="138757" y="434885"/>
                  </a:lnTo>
                  <a:lnTo>
                    <a:pt x="103098" y="465987"/>
                  </a:lnTo>
                  <a:lnTo>
                    <a:pt x="68071" y="498159"/>
                  </a:lnTo>
                  <a:lnTo>
                    <a:pt x="33698" y="531400"/>
                  </a:lnTo>
                  <a:lnTo>
                    <a:pt x="0" y="565708"/>
                  </a:lnTo>
                  <a:lnTo>
                    <a:pt x="60667" y="623786"/>
                  </a:lnTo>
                  <a:lnTo>
                    <a:pt x="95961" y="587962"/>
                  </a:lnTo>
                  <a:lnTo>
                    <a:pt x="132216" y="553218"/>
                  </a:lnTo>
                  <a:lnTo>
                    <a:pt x="169406" y="519568"/>
                  </a:lnTo>
                  <a:lnTo>
                    <a:pt x="207506" y="487031"/>
                  </a:lnTo>
                  <a:lnTo>
                    <a:pt x="246490" y="455623"/>
                  </a:lnTo>
                  <a:lnTo>
                    <a:pt x="286332" y="425361"/>
                  </a:lnTo>
                  <a:lnTo>
                    <a:pt x="327006" y="396261"/>
                  </a:lnTo>
                  <a:lnTo>
                    <a:pt x="368487" y="368341"/>
                  </a:lnTo>
                  <a:lnTo>
                    <a:pt x="410748" y="341617"/>
                  </a:lnTo>
                  <a:lnTo>
                    <a:pt x="453765" y="316106"/>
                  </a:lnTo>
                  <a:lnTo>
                    <a:pt x="497511" y="291825"/>
                  </a:lnTo>
                  <a:lnTo>
                    <a:pt x="541960" y="268791"/>
                  </a:lnTo>
                  <a:lnTo>
                    <a:pt x="587086" y="247021"/>
                  </a:lnTo>
                  <a:lnTo>
                    <a:pt x="632865" y="226530"/>
                  </a:lnTo>
                  <a:lnTo>
                    <a:pt x="679270" y="207337"/>
                  </a:lnTo>
                  <a:lnTo>
                    <a:pt x="726274" y="189458"/>
                  </a:lnTo>
                  <a:lnTo>
                    <a:pt x="771762" y="173593"/>
                  </a:lnTo>
                  <a:lnTo>
                    <a:pt x="817389" y="159048"/>
                  </a:lnTo>
                  <a:lnTo>
                    <a:pt x="863133" y="145816"/>
                  </a:lnTo>
                  <a:lnTo>
                    <a:pt x="908972" y="133885"/>
                  </a:lnTo>
                  <a:lnTo>
                    <a:pt x="954887" y="123245"/>
                  </a:lnTo>
                  <a:lnTo>
                    <a:pt x="1000854" y="113887"/>
                  </a:lnTo>
                  <a:lnTo>
                    <a:pt x="1046853" y="105801"/>
                  </a:lnTo>
                  <a:lnTo>
                    <a:pt x="1092863" y="98976"/>
                  </a:lnTo>
                  <a:lnTo>
                    <a:pt x="1138862" y="93403"/>
                  </a:lnTo>
                  <a:lnTo>
                    <a:pt x="1184828" y="89072"/>
                  </a:lnTo>
                  <a:lnTo>
                    <a:pt x="1230740" y="85973"/>
                  </a:lnTo>
                  <a:lnTo>
                    <a:pt x="1276578" y="84095"/>
                  </a:lnTo>
                  <a:lnTo>
                    <a:pt x="1322319" y="83429"/>
                  </a:lnTo>
                  <a:lnTo>
                    <a:pt x="1367942" y="83965"/>
                  </a:lnTo>
                  <a:lnTo>
                    <a:pt x="1413425" y="85693"/>
                  </a:lnTo>
                  <a:lnTo>
                    <a:pt x="1458748" y="88602"/>
                  </a:lnTo>
                  <a:lnTo>
                    <a:pt x="1503889" y="92684"/>
                  </a:lnTo>
                  <a:lnTo>
                    <a:pt x="1548827" y="97928"/>
                  </a:lnTo>
                  <a:lnTo>
                    <a:pt x="1593540" y="104323"/>
                  </a:lnTo>
                  <a:lnTo>
                    <a:pt x="1638006" y="111861"/>
                  </a:lnTo>
                  <a:lnTo>
                    <a:pt x="1682206" y="120530"/>
                  </a:lnTo>
                  <a:lnTo>
                    <a:pt x="1726116" y="130322"/>
                  </a:lnTo>
                  <a:lnTo>
                    <a:pt x="1769715" y="141226"/>
                  </a:lnTo>
                  <a:lnTo>
                    <a:pt x="1812984" y="153232"/>
                  </a:lnTo>
                  <a:lnTo>
                    <a:pt x="1855899" y="166330"/>
                  </a:lnTo>
                  <a:lnTo>
                    <a:pt x="1898439" y="180510"/>
                  </a:lnTo>
                  <a:lnTo>
                    <a:pt x="1940584" y="195763"/>
                  </a:lnTo>
                  <a:lnTo>
                    <a:pt x="1982311" y="212078"/>
                  </a:lnTo>
                  <a:lnTo>
                    <a:pt x="2023600" y="229445"/>
                  </a:lnTo>
                  <a:lnTo>
                    <a:pt x="2064429" y="247854"/>
                  </a:lnTo>
                  <a:lnTo>
                    <a:pt x="2104776" y="267296"/>
                  </a:lnTo>
                  <a:lnTo>
                    <a:pt x="2144621" y="287760"/>
                  </a:lnTo>
                  <a:lnTo>
                    <a:pt x="2183942" y="309237"/>
                  </a:lnTo>
                  <a:lnTo>
                    <a:pt x="2222717" y="331716"/>
                  </a:lnTo>
                  <a:lnTo>
                    <a:pt x="2260925" y="355188"/>
                  </a:lnTo>
                  <a:lnTo>
                    <a:pt x="2298545" y="379642"/>
                  </a:lnTo>
                  <a:lnTo>
                    <a:pt x="2335555" y="405068"/>
                  </a:lnTo>
                  <a:lnTo>
                    <a:pt x="2371934" y="431457"/>
                  </a:lnTo>
                  <a:lnTo>
                    <a:pt x="2407661" y="458799"/>
                  </a:lnTo>
                  <a:lnTo>
                    <a:pt x="2442714" y="487083"/>
                  </a:lnTo>
                  <a:lnTo>
                    <a:pt x="2477072" y="516300"/>
                  </a:lnTo>
                  <a:lnTo>
                    <a:pt x="2510713" y="546440"/>
                  </a:lnTo>
                  <a:lnTo>
                    <a:pt x="2543617" y="577492"/>
                  </a:lnTo>
                  <a:lnTo>
                    <a:pt x="2575761" y="609447"/>
                  </a:lnTo>
                  <a:lnTo>
                    <a:pt x="2607124" y="642295"/>
                  </a:lnTo>
                  <a:lnTo>
                    <a:pt x="2637685" y="676026"/>
                  </a:lnTo>
                  <a:lnTo>
                    <a:pt x="2667423" y="710629"/>
                  </a:lnTo>
                  <a:lnTo>
                    <a:pt x="2696315" y="746096"/>
                  </a:lnTo>
                  <a:lnTo>
                    <a:pt x="2724342" y="782415"/>
                  </a:lnTo>
                  <a:lnTo>
                    <a:pt x="2751481" y="819577"/>
                  </a:lnTo>
                  <a:lnTo>
                    <a:pt x="2777711" y="857572"/>
                  </a:lnTo>
                  <a:lnTo>
                    <a:pt x="2803011" y="896391"/>
                  </a:lnTo>
                  <a:lnTo>
                    <a:pt x="2827359" y="936022"/>
                  </a:lnTo>
                  <a:lnTo>
                    <a:pt x="2850733" y="976456"/>
                  </a:lnTo>
                  <a:lnTo>
                    <a:pt x="2873114" y="1017683"/>
                  </a:lnTo>
                  <a:lnTo>
                    <a:pt x="2894478" y="1059694"/>
                  </a:lnTo>
                  <a:lnTo>
                    <a:pt x="2914805" y="1102477"/>
                  </a:lnTo>
                  <a:lnTo>
                    <a:pt x="2934073" y="1146024"/>
                  </a:lnTo>
                  <a:lnTo>
                    <a:pt x="2952262" y="1190324"/>
                  </a:lnTo>
                  <a:lnTo>
                    <a:pt x="2969348" y="1235367"/>
                  </a:lnTo>
                  <a:lnTo>
                    <a:pt x="2915513" y="1250226"/>
                  </a:lnTo>
                  <a:lnTo>
                    <a:pt x="3052279" y="1357033"/>
                  </a:lnTo>
                  <a:lnTo>
                    <a:pt x="3104413" y="1198080"/>
                  </a:lnTo>
                  <a:lnTo>
                    <a:pt x="3050565" y="1212951"/>
                  </a:lnTo>
                  <a:lnTo>
                    <a:pt x="3032993" y="1166135"/>
                  </a:lnTo>
                  <a:lnTo>
                    <a:pt x="3014179" y="1119880"/>
                  </a:lnTo>
                  <a:lnTo>
                    <a:pt x="2994139" y="1074209"/>
                  </a:lnTo>
                  <a:lnTo>
                    <a:pt x="2972885" y="1029145"/>
                  </a:lnTo>
                  <a:lnTo>
                    <a:pt x="2950435" y="984712"/>
                  </a:lnTo>
                  <a:lnTo>
                    <a:pt x="2926803" y="940933"/>
                  </a:lnTo>
                  <a:lnTo>
                    <a:pt x="2902003" y="897830"/>
                  </a:lnTo>
                  <a:lnTo>
                    <a:pt x="2876051" y="855426"/>
                  </a:lnTo>
                  <a:lnTo>
                    <a:pt x="2848962" y="813746"/>
                  </a:lnTo>
                  <a:lnTo>
                    <a:pt x="2820751" y="772811"/>
                  </a:lnTo>
                  <a:lnTo>
                    <a:pt x="2791432" y="732646"/>
                  </a:lnTo>
                  <a:lnTo>
                    <a:pt x="2761022" y="693272"/>
                  </a:lnTo>
                  <a:lnTo>
                    <a:pt x="2729534" y="654714"/>
                  </a:lnTo>
                  <a:lnTo>
                    <a:pt x="2696984" y="616993"/>
                  </a:lnTo>
                  <a:lnTo>
                    <a:pt x="2663387" y="580134"/>
                  </a:lnTo>
                  <a:lnTo>
                    <a:pt x="2628757" y="544159"/>
                  </a:lnTo>
                  <a:lnTo>
                    <a:pt x="2593111" y="509092"/>
                  </a:lnTo>
                  <a:lnTo>
                    <a:pt x="2557947" y="476287"/>
                  </a:lnTo>
                  <a:lnTo>
                    <a:pt x="2522155" y="444578"/>
                  </a:lnTo>
                  <a:lnTo>
                    <a:pt x="2485757" y="413966"/>
                  </a:lnTo>
                  <a:lnTo>
                    <a:pt x="2448774" y="384449"/>
                  </a:lnTo>
                  <a:lnTo>
                    <a:pt x="2411227" y="356028"/>
                  </a:lnTo>
                  <a:lnTo>
                    <a:pt x="2373139" y="328701"/>
                  </a:lnTo>
                  <a:lnTo>
                    <a:pt x="2334529" y="302469"/>
                  </a:lnTo>
                  <a:lnTo>
                    <a:pt x="2295421" y="277331"/>
                  </a:lnTo>
                  <a:lnTo>
                    <a:pt x="2255834" y="253286"/>
                  </a:lnTo>
                  <a:lnTo>
                    <a:pt x="2215790" y="230334"/>
                  </a:lnTo>
                  <a:lnTo>
                    <a:pt x="2175311" y="208475"/>
                  </a:lnTo>
                  <a:lnTo>
                    <a:pt x="2134418" y="187708"/>
                  </a:lnTo>
                  <a:lnTo>
                    <a:pt x="2093132" y="168032"/>
                  </a:lnTo>
                  <a:lnTo>
                    <a:pt x="2051474" y="149448"/>
                  </a:lnTo>
                  <a:lnTo>
                    <a:pt x="2009467" y="131954"/>
                  </a:lnTo>
                  <a:lnTo>
                    <a:pt x="1967131" y="115550"/>
                  </a:lnTo>
                  <a:lnTo>
                    <a:pt x="1924488" y="100236"/>
                  </a:lnTo>
                  <a:lnTo>
                    <a:pt x="1881559" y="86012"/>
                  </a:lnTo>
                  <a:lnTo>
                    <a:pt x="1838365" y="72876"/>
                  </a:lnTo>
                  <a:lnTo>
                    <a:pt x="1794928" y="60828"/>
                  </a:lnTo>
                  <a:lnTo>
                    <a:pt x="1751269" y="49868"/>
                  </a:lnTo>
                  <a:lnTo>
                    <a:pt x="1707410" y="39996"/>
                  </a:lnTo>
                  <a:lnTo>
                    <a:pt x="1663371" y="31210"/>
                  </a:lnTo>
                  <a:lnTo>
                    <a:pt x="1619175" y="23511"/>
                  </a:lnTo>
                  <a:lnTo>
                    <a:pt x="1574842" y="16898"/>
                  </a:lnTo>
                  <a:lnTo>
                    <a:pt x="1530394" y="11371"/>
                  </a:lnTo>
                  <a:lnTo>
                    <a:pt x="1485852" y="6928"/>
                  </a:lnTo>
                  <a:lnTo>
                    <a:pt x="1441237" y="3570"/>
                  </a:lnTo>
                  <a:lnTo>
                    <a:pt x="1396572" y="1297"/>
                  </a:lnTo>
                  <a:lnTo>
                    <a:pt x="1351877" y="106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929555" y="2022729"/>
              <a:ext cx="1986280" cy="789940"/>
            </a:xfrm>
            <a:custGeom>
              <a:avLst/>
              <a:gdLst/>
              <a:ahLst/>
              <a:cxnLst/>
              <a:rect l="l" t="t" r="r" b="b"/>
              <a:pathLst>
                <a:path w="1986279" h="789939">
                  <a:moveTo>
                    <a:pt x="1907273" y="0"/>
                  </a:moveTo>
                  <a:lnTo>
                    <a:pt x="78981" y="0"/>
                  </a:lnTo>
                  <a:lnTo>
                    <a:pt x="48241" y="6206"/>
                  </a:lnTo>
                  <a:lnTo>
                    <a:pt x="23136" y="23131"/>
                  </a:lnTo>
                  <a:lnTo>
                    <a:pt x="6207" y="48236"/>
                  </a:lnTo>
                  <a:lnTo>
                    <a:pt x="0" y="78981"/>
                  </a:lnTo>
                  <a:lnTo>
                    <a:pt x="0" y="710882"/>
                  </a:lnTo>
                  <a:lnTo>
                    <a:pt x="6207" y="741622"/>
                  </a:lnTo>
                  <a:lnTo>
                    <a:pt x="23136" y="766727"/>
                  </a:lnTo>
                  <a:lnTo>
                    <a:pt x="48241" y="783655"/>
                  </a:lnTo>
                  <a:lnTo>
                    <a:pt x="78981" y="789863"/>
                  </a:lnTo>
                  <a:lnTo>
                    <a:pt x="1907273" y="789863"/>
                  </a:lnTo>
                  <a:lnTo>
                    <a:pt x="1938018" y="783655"/>
                  </a:lnTo>
                  <a:lnTo>
                    <a:pt x="1963123" y="766727"/>
                  </a:lnTo>
                  <a:lnTo>
                    <a:pt x="1980048" y="741622"/>
                  </a:lnTo>
                  <a:lnTo>
                    <a:pt x="1986254" y="710882"/>
                  </a:lnTo>
                  <a:lnTo>
                    <a:pt x="1986254" y="78981"/>
                  </a:lnTo>
                  <a:lnTo>
                    <a:pt x="1980048" y="48236"/>
                  </a:lnTo>
                  <a:lnTo>
                    <a:pt x="1963123" y="23131"/>
                  </a:lnTo>
                  <a:lnTo>
                    <a:pt x="1938018" y="6206"/>
                  </a:lnTo>
                  <a:lnTo>
                    <a:pt x="1907273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29555" y="2022729"/>
              <a:ext cx="1986280" cy="789940"/>
            </a:xfrm>
            <a:custGeom>
              <a:avLst/>
              <a:gdLst/>
              <a:ahLst/>
              <a:cxnLst/>
              <a:rect l="l" t="t" r="r" b="b"/>
              <a:pathLst>
                <a:path w="1986279" h="789939">
                  <a:moveTo>
                    <a:pt x="0" y="78981"/>
                  </a:moveTo>
                  <a:lnTo>
                    <a:pt x="6207" y="48236"/>
                  </a:lnTo>
                  <a:lnTo>
                    <a:pt x="23136" y="23131"/>
                  </a:lnTo>
                  <a:lnTo>
                    <a:pt x="48241" y="6206"/>
                  </a:lnTo>
                  <a:lnTo>
                    <a:pt x="78981" y="0"/>
                  </a:lnTo>
                  <a:lnTo>
                    <a:pt x="1907273" y="0"/>
                  </a:lnTo>
                  <a:lnTo>
                    <a:pt x="1938018" y="6206"/>
                  </a:lnTo>
                  <a:lnTo>
                    <a:pt x="1963123" y="23131"/>
                  </a:lnTo>
                  <a:lnTo>
                    <a:pt x="1980048" y="48236"/>
                  </a:lnTo>
                  <a:lnTo>
                    <a:pt x="1986254" y="78981"/>
                  </a:lnTo>
                  <a:lnTo>
                    <a:pt x="1986254" y="710882"/>
                  </a:lnTo>
                  <a:lnTo>
                    <a:pt x="1980048" y="741622"/>
                  </a:lnTo>
                  <a:lnTo>
                    <a:pt x="1963123" y="766727"/>
                  </a:lnTo>
                  <a:lnTo>
                    <a:pt x="1938018" y="783655"/>
                  </a:lnTo>
                  <a:lnTo>
                    <a:pt x="1907273" y="789863"/>
                  </a:lnTo>
                  <a:lnTo>
                    <a:pt x="78981" y="789863"/>
                  </a:lnTo>
                  <a:lnTo>
                    <a:pt x="48241" y="783655"/>
                  </a:lnTo>
                  <a:lnTo>
                    <a:pt x="23136" y="766727"/>
                  </a:lnTo>
                  <a:lnTo>
                    <a:pt x="6207" y="741622"/>
                  </a:lnTo>
                  <a:lnTo>
                    <a:pt x="0" y="710882"/>
                  </a:lnTo>
                  <a:lnTo>
                    <a:pt x="0" y="7898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90769" y="2384412"/>
            <a:ext cx="1302544" cy="536846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9525" marR="3810" indent="126683">
              <a:lnSpc>
                <a:spcPts val="1860"/>
              </a:lnSpc>
              <a:spcBef>
                <a:spcPts val="386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Оценка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отбор</a:t>
            </a:r>
            <a:r>
              <a:rPr b="1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49858" y="2782900"/>
            <a:ext cx="2488883" cy="2318861"/>
            <a:chOff x="7533144" y="2567533"/>
            <a:chExt cx="3318510" cy="3091815"/>
          </a:xfrm>
        </p:grpSpPr>
        <p:sp>
          <p:nvSpPr>
            <p:cNvPr id="21" name="object 21"/>
            <p:cNvSpPr/>
            <p:nvPr/>
          </p:nvSpPr>
          <p:spPr>
            <a:xfrm>
              <a:off x="7538542" y="2572931"/>
              <a:ext cx="3307715" cy="3081020"/>
            </a:xfrm>
            <a:custGeom>
              <a:avLst/>
              <a:gdLst/>
              <a:ahLst/>
              <a:cxnLst/>
              <a:rect l="l" t="t" r="r" b="b"/>
              <a:pathLst>
                <a:path w="3307715" h="3081020">
                  <a:moveTo>
                    <a:pt x="2999397" y="0"/>
                  </a:moveTo>
                  <a:lnTo>
                    <a:pt x="308063" y="0"/>
                  </a:lnTo>
                  <a:lnTo>
                    <a:pt x="262539" y="3340"/>
                  </a:lnTo>
                  <a:lnTo>
                    <a:pt x="219089" y="13042"/>
                  </a:lnTo>
                  <a:lnTo>
                    <a:pt x="178190" y="28631"/>
                  </a:lnTo>
                  <a:lnTo>
                    <a:pt x="140318" y="49630"/>
                  </a:lnTo>
                  <a:lnTo>
                    <a:pt x="105950" y="75561"/>
                  </a:lnTo>
                  <a:lnTo>
                    <a:pt x="75561" y="105950"/>
                  </a:lnTo>
                  <a:lnTo>
                    <a:pt x="49630" y="140318"/>
                  </a:lnTo>
                  <a:lnTo>
                    <a:pt x="28631" y="178190"/>
                  </a:lnTo>
                  <a:lnTo>
                    <a:pt x="13042" y="219089"/>
                  </a:lnTo>
                  <a:lnTo>
                    <a:pt x="3340" y="262539"/>
                  </a:lnTo>
                  <a:lnTo>
                    <a:pt x="0" y="308063"/>
                  </a:lnTo>
                  <a:lnTo>
                    <a:pt x="0" y="2772613"/>
                  </a:lnTo>
                  <a:lnTo>
                    <a:pt x="3340" y="2818137"/>
                  </a:lnTo>
                  <a:lnTo>
                    <a:pt x="13042" y="2861587"/>
                  </a:lnTo>
                  <a:lnTo>
                    <a:pt x="28631" y="2902486"/>
                  </a:lnTo>
                  <a:lnTo>
                    <a:pt x="49630" y="2940358"/>
                  </a:lnTo>
                  <a:lnTo>
                    <a:pt x="75561" y="2974726"/>
                  </a:lnTo>
                  <a:lnTo>
                    <a:pt x="105950" y="3005115"/>
                  </a:lnTo>
                  <a:lnTo>
                    <a:pt x="140318" y="3031046"/>
                  </a:lnTo>
                  <a:lnTo>
                    <a:pt x="178190" y="3052045"/>
                  </a:lnTo>
                  <a:lnTo>
                    <a:pt x="219089" y="3067634"/>
                  </a:lnTo>
                  <a:lnTo>
                    <a:pt x="262539" y="3077336"/>
                  </a:lnTo>
                  <a:lnTo>
                    <a:pt x="308063" y="3080677"/>
                  </a:lnTo>
                  <a:lnTo>
                    <a:pt x="2999397" y="3080677"/>
                  </a:lnTo>
                  <a:lnTo>
                    <a:pt x="3044921" y="3077336"/>
                  </a:lnTo>
                  <a:lnTo>
                    <a:pt x="3088371" y="3067634"/>
                  </a:lnTo>
                  <a:lnTo>
                    <a:pt x="3129270" y="3052045"/>
                  </a:lnTo>
                  <a:lnTo>
                    <a:pt x="3167142" y="3031046"/>
                  </a:lnTo>
                  <a:lnTo>
                    <a:pt x="3201510" y="3005115"/>
                  </a:lnTo>
                  <a:lnTo>
                    <a:pt x="3231899" y="2974726"/>
                  </a:lnTo>
                  <a:lnTo>
                    <a:pt x="3257830" y="2940358"/>
                  </a:lnTo>
                  <a:lnTo>
                    <a:pt x="3278829" y="2902486"/>
                  </a:lnTo>
                  <a:lnTo>
                    <a:pt x="3294418" y="2861587"/>
                  </a:lnTo>
                  <a:lnTo>
                    <a:pt x="3304120" y="2818137"/>
                  </a:lnTo>
                  <a:lnTo>
                    <a:pt x="3307461" y="2772613"/>
                  </a:lnTo>
                  <a:lnTo>
                    <a:pt x="3307461" y="308063"/>
                  </a:lnTo>
                  <a:lnTo>
                    <a:pt x="3304120" y="262539"/>
                  </a:lnTo>
                  <a:lnTo>
                    <a:pt x="3294418" y="219089"/>
                  </a:lnTo>
                  <a:lnTo>
                    <a:pt x="3278829" y="178190"/>
                  </a:lnTo>
                  <a:lnTo>
                    <a:pt x="3257830" y="140318"/>
                  </a:lnTo>
                  <a:lnTo>
                    <a:pt x="3231899" y="105950"/>
                  </a:lnTo>
                  <a:lnTo>
                    <a:pt x="3201510" y="75561"/>
                  </a:lnTo>
                  <a:lnTo>
                    <a:pt x="3167142" y="49630"/>
                  </a:lnTo>
                  <a:lnTo>
                    <a:pt x="3129270" y="28631"/>
                  </a:lnTo>
                  <a:lnTo>
                    <a:pt x="3088371" y="13042"/>
                  </a:lnTo>
                  <a:lnTo>
                    <a:pt x="3044921" y="3340"/>
                  </a:lnTo>
                  <a:lnTo>
                    <a:pt x="29993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538542" y="2572931"/>
              <a:ext cx="3307715" cy="3081020"/>
            </a:xfrm>
            <a:custGeom>
              <a:avLst/>
              <a:gdLst/>
              <a:ahLst/>
              <a:cxnLst/>
              <a:rect l="l" t="t" r="r" b="b"/>
              <a:pathLst>
                <a:path w="3307715" h="3081020">
                  <a:moveTo>
                    <a:pt x="0" y="308063"/>
                  </a:moveTo>
                  <a:lnTo>
                    <a:pt x="3340" y="262539"/>
                  </a:lnTo>
                  <a:lnTo>
                    <a:pt x="13042" y="219089"/>
                  </a:lnTo>
                  <a:lnTo>
                    <a:pt x="28631" y="178190"/>
                  </a:lnTo>
                  <a:lnTo>
                    <a:pt x="49630" y="140318"/>
                  </a:lnTo>
                  <a:lnTo>
                    <a:pt x="75561" y="105950"/>
                  </a:lnTo>
                  <a:lnTo>
                    <a:pt x="105950" y="75561"/>
                  </a:lnTo>
                  <a:lnTo>
                    <a:pt x="140318" y="49630"/>
                  </a:lnTo>
                  <a:lnTo>
                    <a:pt x="178190" y="28631"/>
                  </a:lnTo>
                  <a:lnTo>
                    <a:pt x="219089" y="13042"/>
                  </a:lnTo>
                  <a:lnTo>
                    <a:pt x="262539" y="3340"/>
                  </a:lnTo>
                  <a:lnTo>
                    <a:pt x="308063" y="0"/>
                  </a:lnTo>
                  <a:lnTo>
                    <a:pt x="2999397" y="0"/>
                  </a:lnTo>
                  <a:lnTo>
                    <a:pt x="3044921" y="3340"/>
                  </a:lnTo>
                  <a:lnTo>
                    <a:pt x="3088371" y="13042"/>
                  </a:lnTo>
                  <a:lnTo>
                    <a:pt x="3129270" y="28631"/>
                  </a:lnTo>
                  <a:lnTo>
                    <a:pt x="3167142" y="49630"/>
                  </a:lnTo>
                  <a:lnTo>
                    <a:pt x="3201510" y="75561"/>
                  </a:lnTo>
                  <a:lnTo>
                    <a:pt x="3231899" y="105950"/>
                  </a:lnTo>
                  <a:lnTo>
                    <a:pt x="3257830" y="140318"/>
                  </a:lnTo>
                  <a:lnTo>
                    <a:pt x="3278829" y="178190"/>
                  </a:lnTo>
                  <a:lnTo>
                    <a:pt x="3294418" y="219089"/>
                  </a:lnTo>
                  <a:lnTo>
                    <a:pt x="3304120" y="262539"/>
                  </a:lnTo>
                  <a:lnTo>
                    <a:pt x="3307461" y="308063"/>
                  </a:lnTo>
                  <a:lnTo>
                    <a:pt x="3307461" y="2772613"/>
                  </a:lnTo>
                  <a:lnTo>
                    <a:pt x="3304120" y="2818137"/>
                  </a:lnTo>
                  <a:lnTo>
                    <a:pt x="3294418" y="2861587"/>
                  </a:lnTo>
                  <a:lnTo>
                    <a:pt x="3278829" y="2902486"/>
                  </a:lnTo>
                  <a:lnTo>
                    <a:pt x="3257830" y="2940358"/>
                  </a:lnTo>
                  <a:lnTo>
                    <a:pt x="3231899" y="2974726"/>
                  </a:lnTo>
                  <a:lnTo>
                    <a:pt x="3201510" y="3005115"/>
                  </a:lnTo>
                  <a:lnTo>
                    <a:pt x="3167142" y="3031046"/>
                  </a:lnTo>
                  <a:lnTo>
                    <a:pt x="3129270" y="3052045"/>
                  </a:lnTo>
                  <a:lnTo>
                    <a:pt x="3088371" y="3067634"/>
                  </a:lnTo>
                  <a:lnTo>
                    <a:pt x="3044921" y="3077336"/>
                  </a:lnTo>
                  <a:lnTo>
                    <a:pt x="2999397" y="3080677"/>
                  </a:lnTo>
                  <a:lnTo>
                    <a:pt x="308063" y="3080677"/>
                  </a:lnTo>
                  <a:lnTo>
                    <a:pt x="262539" y="3077336"/>
                  </a:lnTo>
                  <a:lnTo>
                    <a:pt x="219089" y="3067634"/>
                  </a:lnTo>
                  <a:lnTo>
                    <a:pt x="178190" y="3052045"/>
                  </a:lnTo>
                  <a:lnTo>
                    <a:pt x="140318" y="3031046"/>
                  </a:lnTo>
                  <a:lnTo>
                    <a:pt x="105950" y="3005115"/>
                  </a:lnTo>
                  <a:lnTo>
                    <a:pt x="75561" y="2974726"/>
                  </a:lnTo>
                  <a:lnTo>
                    <a:pt x="49630" y="2940358"/>
                  </a:lnTo>
                  <a:lnTo>
                    <a:pt x="28631" y="2902486"/>
                  </a:lnTo>
                  <a:lnTo>
                    <a:pt x="13042" y="2861587"/>
                  </a:lnTo>
                  <a:lnTo>
                    <a:pt x="3340" y="2818137"/>
                  </a:lnTo>
                  <a:lnTo>
                    <a:pt x="0" y="2772613"/>
                  </a:lnTo>
                  <a:lnTo>
                    <a:pt x="0" y="308063"/>
                  </a:lnTo>
                  <a:close/>
                </a:path>
              </a:pathLst>
            </a:custGeom>
            <a:ln w="10795">
              <a:solidFill>
                <a:srgbClr val="6F6F6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90429" y="2899458"/>
            <a:ext cx="2035016" cy="1680653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94773" marR="3810" indent="-85725">
              <a:lnSpc>
                <a:spcPts val="1088"/>
              </a:lnSpc>
              <a:spcBef>
                <a:spcPts val="255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модификация </a:t>
            </a:r>
            <a:r>
              <a:rPr sz="1050" dirty="0">
                <a:latin typeface="Arial"/>
                <a:cs typeface="Arial"/>
              </a:rPr>
              <a:t>в </a:t>
            </a:r>
            <a:r>
              <a:rPr sz="1050" spc="-8" dirty="0">
                <a:latin typeface="Arial"/>
                <a:cs typeface="Arial"/>
              </a:rPr>
              <a:t>соответствии </a:t>
            </a:r>
            <a:r>
              <a:rPr sz="1050" dirty="0">
                <a:latin typeface="Arial"/>
                <a:cs typeface="Arial"/>
              </a:rPr>
              <a:t>с  </a:t>
            </a:r>
            <a:r>
              <a:rPr sz="1050" spc="-8" dirty="0">
                <a:latin typeface="Arial"/>
                <a:cs typeface="Arial"/>
              </a:rPr>
              <a:t>дополнительной</a:t>
            </a:r>
            <a:r>
              <a:rPr sz="1050" spc="-41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информацией</a:t>
            </a:r>
            <a:endParaRPr sz="1050">
              <a:latin typeface="Arial"/>
              <a:cs typeface="Arial"/>
            </a:endParaRPr>
          </a:p>
          <a:p>
            <a:pPr marL="94773" marR="5239" indent="-85725">
              <a:lnSpc>
                <a:spcPts val="1080"/>
              </a:lnSpc>
              <a:spcBef>
                <a:spcPts val="191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модификация </a:t>
            </a:r>
            <a:r>
              <a:rPr sz="1050" dirty="0">
                <a:latin typeface="Arial"/>
                <a:cs typeface="Arial"/>
              </a:rPr>
              <a:t>в </a:t>
            </a:r>
            <a:r>
              <a:rPr sz="1050" spc="-8" dirty="0">
                <a:latin typeface="Arial"/>
                <a:cs typeface="Arial"/>
              </a:rPr>
              <a:t>соответствии </a:t>
            </a:r>
            <a:r>
              <a:rPr sz="1050" dirty="0">
                <a:latin typeface="Arial"/>
                <a:cs typeface="Arial"/>
              </a:rPr>
              <a:t>с  </a:t>
            </a:r>
            <a:r>
              <a:rPr sz="1050" spc="-4" dirty="0">
                <a:latin typeface="Arial"/>
                <a:cs typeface="Arial"/>
              </a:rPr>
              <a:t>новыми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критериями</a:t>
            </a:r>
            <a:endParaRPr sz="1050">
              <a:latin typeface="Arial"/>
              <a:cs typeface="Arial"/>
            </a:endParaRPr>
          </a:p>
          <a:p>
            <a:pPr marL="94773" marR="19050" indent="-85725">
              <a:lnSpc>
                <a:spcPts val="1088"/>
              </a:lnSpc>
              <a:spcBef>
                <a:spcPts val="183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адаптация </a:t>
            </a:r>
            <a:r>
              <a:rPr sz="1050" dirty="0">
                <a:latin typeface="Arial"/>
                <a:cs typeface="Arial"/>
              </a:rPr>
              <a:t>с </a:t>
            </a:r>
            <a:r>
              <a:rPr sz="1050" spc="-4" dirty="0">
                <a:latin typeface="Arial"/>
                <a:cs typeface="Arial"/>
              </a:rPr>
              <a:t>учётом интересов  </a:t>
            </a:r>
            <a:r>
              <a:rPr sz="1050" spc="-11" dirty="0">
                <a:latin typeface="Arial"/>
                <a:cs typeface="Arial"/>
              </a:rPr>
              <a:t>аудитории</a:t>
            </a:r>
            <a:endParaRPr sz="1050">
              <a:latin typeface="Arial"/>
              <a:cs typeface="Arial"/>
            </a:endParaRPr>
          </a:p>
          <a:p>
            <a:pPr marL="94773" marR="306229" indent="-85725">
              <a:lnSpc>
                <a:spcPts val="1088"/>
              </a:lnSpc>
              <a:spcBef>
                <a:spcPts val="180"/>
              </a:spcBef>
              <a:buChar char="•"/>
              <a:tabLst>
                <a:tab pos="95250" algn="l"/>
              </a:tabLst>
            </a:pPr>
            <a:r>
              <a:rPr sz="1050" spc="-8" dirty="0">
                <a:latin typeface="Arial"/>
                <a:cs typeface="Arial"/>
              </a:rPr>
              <a:t>улучшение </a:t>
            </a:r>
            <a:r>
              <a:rPr sz="1050" dirty="0">
                <a:latin typeface="Arial"/>
                <a:cs typeface="Arial"/>
              </a:rPr>
              <a:t>с </a:t>
            </a:r>
            <a:r>
              <a:rPr sz="1050" spc="-4" dirty="0">
                <a:latin typeface="Arial"/>
                <a:cs typeface="Arial"/>
              </a:rPr>
              <a:t>устранением  </a:t>
            </a:r>
            <a:r>
              <a:rPr sz="1050" spc="-8" dirty="0">
                <a:latin typeface="Arial"/>
                <a:cs typeface="Arial"/>
              </a:rPr>
              <a:t>замеченных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недостатков</a:t>
            </a:r>
            <a:endParaRPr sz="1050">
              <a:latin typeface="Arial"/>
              <a:cs typeface="Arial"/>
            </a:endParaRPr>
          </a:p>
          <a:p>
            <a:pPr marL="94773" marR="219551" indent="-85725">
              <a:lnSpc>
                <a:spcPct val="86100"/>
              </a:lnSpc>
              <a:spcBef>
                <a:spcPts val="180"/>
              </a:spcBef>
              <a:buChar char="•"/>
              <a:tabLst>
                <a:tab pos="95250" algn="l"/>
              </a:tabLst>
            </a:pPr>
            <a:r>
              <a:rPr sz="1050" spc="-4" dirty="0">
                <a:latin typeface="Arial"/>
                <a:cs typeface="Arial"/>
              </a:rPr>
              <a:t>усиление </a:t>
            </a:r>
            <a:r>
              <a:rPr sz="1050" dirty="0">
                <a:latin typeface="Arial"/>
                <a:cs typeface="Arial"/>
              </a:rPr>
              <a:t>сильных </a:t>
            </a:r>
            <a:r>
              <a:rPr sz="1050" spc="-4" dirty="0">
                <a:latin typeface="Arial"/>
                <a:cs typeface="Arial"/>
              </a:rPr>
              <a:t>сторон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и  </a:t>
            </a:r>
            <a:r>
              <a:rPr sz="1050" spc="-4" dirty="0">
                <a:latin typeface="Arial"/>
                <a:cs typeface="Arial"/>
              </a:rPr>
              <a:t>устранение или смягчение  слабых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сторон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55887" y="4967707"/>
            <a:ext cx="1497806" cy="600551"/>
            <a:chOff x="8341182" y="5480608"/>
            <a:chExt cx="1997075" cy="800735"/>
          </a:xfrm>
        </p:grpSpPr>
        <p:sp>
          <p:nvSpPr>
            <p:cNvPr id="25" name="object 25"/>
            <p:cNvSpPr/>
            <p:nvPr/>
          </p:nvSpPr>
          <p:spPr>
            <a:xfrm>
              <a:off x="8346579" y="5486006"/>
              <a:ext cx="1986280" cy="789940"/>
            </a:xfrm>
            <a:custGeom>
              <a:avLst/>
              <a:gdLst/>
              <a:ahLst/>
              <a:cxnLst/>
              <a:rect l="l" t="t" r="r" b="b"/>
              <a:pathLst>
                <a:path w="1986279" h="789939">
                  <a:moveTo>
                    <a:pt x="1907273" y="0"/>
                  </a:moveTo>
                  <a:lnTo>
                    <a:pt x="78981" y="0"/>
                  </a:lnTo>
                  <a:lnTo>
                    <a:pt x="48241" y="6206"/>
                  </a:lnTo>
                  <a:lnTo>
                    <a:pt x="23136" y="23131"/>
                  </a:lnTo>
                  <a:lnTo>
                    <a:pt x="6207" y="48236"/>
                  </a:lnTo>
                  <a:lnTo>
                    <a:pt x="0" y="78981"/>
                  </a:lnTo>
                  <a:lnTo>
                    <a:pt x="0" y="710882"/>
                  </a:lnTo>
                  <a:lnTo>
                    <a:pt x="6207" y="741622"/>
                  </a:lnTo>
                  <a:lnTo>
                    <a:pt x="23136" y="766727"/>
                  </a:lnTo>
                  <a:lnTo>
                    <a:pt x="48241" y="783655"/>
                  </a:lnTo>
                  <a:lnTo>
                    <a:pt x="78981" y="789863"/>
                  </a:lnTo>
                  <a:lnTo>
                    <a:pt x="1907273" y="789863"/>
                  </a:lnTo>
                  <a:lnTo>
                    <a:pt x="1938018" y="783655"/>
                  </a:lnTo>
                  <a:lnTo>
                    <a:pt x="1963123" y="766727"/>
                  </a:lnTo>
                  <a:lnTo>
                    <a:pt x="1980048" y="741622"/>
                  </a:lnTo>
                  <a:lnTo>
                    <a:pt x="1986254" y="710882"/>
                  </a:lnTo>
                  <a:lnTo>
                    <a:pt x="1986254" y="78981"/>
                  </a:lnTo>
                  <a:lnTo>
                    <a:pt x="1980048" y="48236"/>
                  </a:lnTo>
                  <a:lnTo>
                    <a:pt x="1963123" y="23131"/>
                  </a:lnTo>
                  <a:lnTo>
                    <a:pt x="1938018" y="6206"/>
                  </a:lnTo>
                  <a:lnTo>
                    <a:pt x="1907273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346579" y="5486006"/>
              <a:ext cx="1986280" cy="789940"/>
            </a:xfrm>
            <a:custGeom>
              <a:avLst/>
              <a:gdLst/>
              <a:ahLst/>
              <a:cxnLst/>
              <a:rect l="l" t="t" r="r" b="b"/>
              <a:pathLst>
                <a:path w="1986279" h="789939">
                  <a:moveTo>
                    <a:pt x="0" y="78981"/>
                  </a:moveTo>
                  <a:lnTo>
                    <a:pt x="6207" y="48236"/>
                  </a:lnTo>
                  <a:lnTo>
                    <a:pt x="23136" y="23131"/>
                  </a:lnTo>
                  <a:lnTo>
                    <a:pt x="48241" y="6206"/>
                  </a:lnTo>
                  <a:lnTo>
                    <a:pt x="78981" y="0"/>
                  </a:lnTo>
                  <a:lnTo>
                    <a:pt x="1907273" y="0"/>
                  </a:lnTo>
                  <a:lnTo>
                    <a:pt x="1938018" y="6206"/>
                  </a:lnTo>
                  <a:lnTo>
                    <a:pt x="1963123" y="23131"/>
                  </a:lnTo>
                  <a:lnTo>
                    <a:pt x="1980048" y="48236"/>
                  </a:lnTo>
                  <a:lnTo>
                    <a:pt x="1986254" y="78981"/>
                  </a:lnTo>
                  <a:lnTo>
                    <a:pt x="1986254" y="710882"/>
                  </a:lnTo>
                  <a:lnTo>
                    <a:pt x="1980048" y="741622"/>
                  </a:lnTo>
                  <a:lnTo>
                    <a:pt x="1963123" y="766727"/>
                  </a:lnTo>
                  <a:lnTo>
                    <a:pt x="1938018" y="783655"/>
                  </a:lnTo>
                  <a:lnTo>
                    <a:pt x="1907273" y="789863"/>
                  </a:lnTo>
                  <a:lnTo>
                    <a:pt x="78981" y="789863"/>
                  </a:lnTo>
                  <a:lnTo>
                    <a:pt x="48241" y="783655"/>
                  </a:lnTo>
                  <a:lnTo>
                    <a:pt x="23136" y="766727"/>
                  </a:lnTo>
                  <a:lnTo>
                    <a:pt x="6207" y="741622"/>
                  </a:lnTo>
                  <a:lnTo>
                    <a:pt x="0" y="710882"/>
                  </a:lnTo>
                  <a:lnTo>
                    <a:pt x="0" y="7898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96970" y="4981869"/>
            <a:ext cx="1216343" cy="536846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330518" marR="3810" indent="-321469">
              <a:lnSpc>
                <a:spcPts val="1860"/>
              </a:lnSpc>
              <a:spcBef>
                <a:spcPts val="386"/>
              </a:spcBef>
            </a:pPr>
            <a:r>
              <a:rPr b="1" spc="1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ора</a:t>
            </a:r>
            <a:r>
              <a:rPr b="1" spc="4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b="1" spc="-49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-19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а 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идеи</a:t>
            </a:r>
            <a:endParaRPr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1517" y="2005489"/>
            <a:ext cx="7886700" cy="3708559"/>
          </a:xfrm>
          <a:custGeom>
            <a:avLst/>
            <a:gdLst/>
            <a:ahLst/>
            <a:cxnLst/>
            <a:rect l="l" t="t" r="r" b="b"/>
            <a:pathLst>
              <a:path w="10515600" h="4944745">
                <a:moveTo>
                  <a:pt x="0" y="0"/>
                </a:moveTo>
                <a:lnTo>
                  <a:pt x="10515549" y="0"/>
                </a:lnTo>
                <a:lnTo>
                  <a:pt x="10515549" y="4944237"/>
                </a:lnTo>
                <a:lnTo>
                  <a:pt x="0" y="49442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8527923" y="5659319"/>
            <a:ext cx="16287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/>
            <a:fld id="{81D60167-4931-47E6-BA6A-407CBD079E47}" type="slidenum">
              <a:rPr sz="750" spc="-4" dirty="0">
                <a:solidFill>
                  <a:srgbClr val="808080"/>
                </a:solidFill>
                <a:latin typeface="Arial"/>
                <a:cs typeface="Arial"/>
              </a:rPr>
              <a:pPr marL="28575"/>
              <a:t>52</a:t>
            </a:fld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15460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644" y="339296"/>
            <a:ext cx="8423597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15" dirty="0"/>
              <a:t>ИНСТРУМЕНТАРИЙ:  </a:t>
            </a:r>
            <a:r>
              <a:rPr spc="-19" dirty="0"/>
              <a:t>КРЕАТИВНОЕ</a:t>
            </a:r>
            <a:r>
              <a:rPr spc="-30" dirty="0"/>
              <a:t> </a:t>
            </a:r>
            <a:r>
              <a:rPr spc="-15" dirty="0"/>
              <a:t>САМОВЫРАЖЕНИЕ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6107907" y="2624518"/>
            <a:ext cx="3036094" cy="336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194569" y="2328595"/>
            <a:ext cx="2700338" cy="20726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1" dirty="0">
                <a:solidFill>
                  <a:srgbClr val="002060"/>
                </a:solidFill>
                <a:latin typeface="Arial"/>
                <a:cs typeface="Arial"/>
              </a:rPr>
              <a:t>Нет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вредным</a:t>
            </a:r>
            <a:r>
              <a:rPr sz="1200" b="1"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привычкам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0983" y="2362914"/>
            <a:ext cx="2700338" cy="20726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Геометрические</a:t>
            </a:r>
            <a:r>
              <a:rPr sz="1200" b="1" spc="4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фигуры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8670" y="3510038"/>
            <a:ext cx="2700338" cy="20726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Игра </a:t>
            </a: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«Путешествие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по</a:t>
            </a:r>
            <a:r>
              <a:rPr sz="1200" b="1" spc="4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19" dirty="0">
                <a:solidFill>
                  <a:srgbClr val="002060"/>
                </a:solidFill>
                <a:latin typeface="Arial"/>
                <a:cs typeface="Arial"/>
              </a:rPr>
              <a:t>школе»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559" y="1819770"/>
            <a:ext cx="3159443" cy="34240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52388">
              <a:spcBef>
                <a:spcPts val="150"/>
              </a:spcBef>
            </a:pPr>
            <a:r>
              <a:rPr sz="2100" b="1" spc="-8" dirty="0">
                <a:solidFill>
                  <a:srgbClr val="0070C0"/>
                </a:solidFill>
                <a:latin typeface="Arial"/>
                <a:cs typeface="Arial"/>
              </a:rPr>
              <a:t>Мониторинг </a:t>
            </a:r>
            <a:r>
              <a:rPr sz="2100" b="1" spc="-4" dirty="0">
                <a:solidFill>
                  <a:srgbClr val="0070C0"/>
                </a:solidFill>
                <a:latin typeface="Arial"/>
                <a:cs typeface="Arial"/>
              </a:rPr>
              <a:t>5</a:t>
            </a:r>
            <a:r>
              <a:rPr sz="2100" b="1" spc="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00" b="1" spc="4" dirty="0">
                <a:solidFill>
                  <a:srgbClr val="0070C0"/>
                </a:solidFill>
                <a:latin typeface="Arial"/>
                <a:cs typeface="Arial"/>
              </a:rPr>
              <a:t>класс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93761" y="2323167"/>
            <a:ext cx="2237423" cy="1003459"/>
            <a:chOff x="3858348" y="1954555"/>
            <a:chExt cx="2983230" cy="1337945"/>
          </a:xfrm>
        </p:grpSpPr>
        <p:sp>
          <p:nvSpPr>
            <p:cNvPr id="10" name="object 10"/>
            <p:cNvSpPr/>
            <p:nvPr/>
          </p:nvSpPr>
          <p:spPr>
            <a:xfrm>
              <a:off x="3863746" y="1959952"/>
              <a:ext cx="2972435" cy="1327150"/>
            </a:xfrm>
            <a:custGeom>
              <a:avLst/>
              <a:gdLst/>
              <a:ahLst/>
              <a:cxnLst/>
              <a:rect l="l" t="t" r="r" b="b"/>
              <a:pathLst>
                <a:path w="2972434" h="1327150">
                  <a:moveTo>
                    <a:pt x="2308860" y="0"/>
                  </a:moveTo>
                  <a:lnTo>
                    <a:pt x="2308860" y="331660"/>
                  </a:lnTo>
                  <a:lnTo>
                    <a:pt x="663321" y="331660"/>
                  </a:lnTo>
                  <a:lnTo>
                    <a:pt x="663321" y="0"/>
                  </a:lnTo>
                  <a:lnTo>
                    <a:pt x="0" y="663321"/>
                  </a:lnTo>
                  <a:lnTo>
                    <a:pt x="663321" y="1326642"/>
                  </a:lnTo>
                  <a:lnTo>
                    <a:pt x="663321" y="994981"/>
                  </a:lnTo>
                  <a:lnTo>
                    <a:pt x="2308860" y="994981"/>
                  </a:lnTo>
                  <a:lnTo>
                    <a:pt x="2308860" y="1326642"/>
                  </a:lnTo>
                  <a:lnTo>
                    <a:pt x="2972181" y="663321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CCEC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3746" y="1959952"/>
              <a:ext cx="2972435" cy="1327150"/>
            </a:xfrm>
            <a:custGeom>
              <a:avLst/>
              <a:gdLst/>
              <a:ahLst/>
              <a:cxnLst/>
              <a:rect l="l" t="t" r="r" b="b"/>
              <a:pathLst>
                <a:path w="2972434" h="1327150">
                  <a:moveTo>
                    <a:pt x="0" y="663321"/>
                  </a:moveTo>
                  <a:lnTo>
                    <a:pt x="663321" y="0"/>
                  </a:lnTo>
                  <a:lnTo>
                    <a:pt x="663321" y="331660"/>
                  </a:lnTo>
                  <a:lnTo>
                    <a:pt x="2308860" y="331660"/>
                  </a:lnTo>
                  <a:lnTo>
                    <a:pt x="2308860" y="0"/>
                  </a:lnTo>
                  <a:lnTo>
                    <a:pt x="2972181" y="663321"/>
                  </a:lnTo>
                  <a:lnTo>
                    <a:pt x="2308860" y="1326642"/>
                  </a:lnTo>
                  <a:lnTo>
                    <a:pt x="2308860" y="994981"/>
                  </a:lnTo>
                  <a:lnTo>
                    <a:pt x="663321" y="994981"/>
                  </a:lnTo>
                  <a:lnTo>
                    <a:pt x="663321" y="1326642"/>
                  </a:lnTo>
                  <a:lnTo>
                    <a:pt x="0" y="663321"/>
                  </a:lnTo>
                  <a:close/>
                </a:path>
              </a:pathLst>
            </a:custGeom>
            <a:ln w="1079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23243" y="2580865"/>
            <a:ext cx="1576864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213360">
              <a:spcBef>
                <a:spcPts val="79"/>
              </a:spcBef>
            </a:pP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Визуальное  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сам</a:t>
            </a: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о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вы</a:t>
            </a: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ажен</a:t>
            </a: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887" y="3537013"/>
            <a:ext cx="2700338" cy="20726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Сюжет </a:t>
            </a: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для</a:t>
            </a:r>
            <a:r>
              <a:rPr sz="1200" b="1" spc="3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спектакля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92200" y="4006281"/>
            <a:ext cx="2345531" cy="978218"/>
            <a:chOff x="3856266" y="4198708"/>
            <a:chExt cx="3127375" cy="1304290"/>
          </a:xfrm>
        </p:grpSpPr>
        <p:sp>
          <p:nvSpPr>
            <p:cNvPr id="15" name="object 15"/>
            <p:cNvSpPr/>
            <p:nvPr/>
          </p:nvSpPr>
          <p:spPr>
            <a:xfrm>
              <a:off x="3861663" y="4204106"/>
              <a:ext cx="3116580" cy="1293495"/>
            </a:xfrm>
            <a:custGeom>
              <a:avLst/>
              <a:gdLst/>
              <a:ahLst/>
              <a:cxnLst/>
              <a:rect l="l" t="t" r="r" b="b"/>
              <a:pathLst>
                <a:path w="3116579" h="1293495">
                  <a:moveTo>
                    <a:pt x="2469667" y="0"/>
                  </a:moveTo>
                  <a:lnTo>
                    <a:pt x="2469667" y="323265"/>
                  </a:lnTo>
                  <a:lnTo>
                    <a:pt x="646531" y="323265"/>
                  </a:lnTo>
                  <a:lnTo>
                    <a:pt x="646531" y="0"/>
                  </a:lnTo>
                  <a:lnTo>
                    <a:pt x="0" y="646531"/>
                  </a:lnTo>
                  <a:lnTo>
                    <a:pt x="646531" y="1293063"/>
                  </a:lnTo>
                  <a:lnTo>
                    <a:pt x="646531" y="969797"/>
                  </a:lnTo>
                  <a:lnTo>
                    <a:pt x="2469667" y="969797"/>
                  </a:lnTo>
                  <a:lnTo>
                    <a:pt x="2469667" y="1293063"/>
                  </a:lnTo>
                  <a:lnTo>
                    <a:pt x="3116199" y="646531"/>
                  </a:lnTo>
                  <a:lnTo>
                    <a:pt x="246966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1663" y="4204106"/>
              <a:ext cx="3116580" cy="1293495"/>
            </a:xfrm>
            <a:custGeom>
              <a:avLst/>
              <a:gdLst/>
              <a:ahLst/>
              <a:cxnLst/>
              <a:rect l="l" t="t" r="r" b="b"/>
              <a:pathLst>
                <a:path w="3116579" h="1293495">
                  <a:moveTo>
                    <a:pt x="0" y="646531"/>
                  </a:moveTo>
                  <a:lnTo>
                    <a:pt x="646531" y="0"/>
                  </a:lnTo>
                  <a:lnTo>
                    <a:pt x="646531" y="323265"/>
                  </a:lnTo>
                  <a:lnTo>
                    <a:pt x="2469667" y="323265"/>
                  </a:lnTo>
                  <a:lnTo>
                    <a:pt x="2469667" y="0"/>
                  </a:lnTo>
                  <a:lnTo>
                    <a:pt x="3116199" y="646531"/>
                  </a:lnTo>
                  <a:lnTo>
                    <a:pt x="2469667" y="1293063"/>
                  </a:lnTo>
                  <a:lnTo>
                    <a:pt x="2469667" y="969797"/>
                  </a:lnTo>
                  <a:lnTo>
                    <a:pt x="646531" y="969797"/>
                  </a:lnTo>
                  <a:lnTo>
                    <a:pt x="646531" y="1293063"/>
                  </a:lnTo>
                  <a:lnTo>
                    <a:pt x="0" y="646531"/>
                  </a:lnTo>
                  <a:close/>
                </a:path>
              </a:pathLst>
            </a:custGeom>
            <a:ln w="1079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75579" y="4251388"/>
            <a:ext cx="1576864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91928">
              <a:spcBef>
                <a:spcPts val="75"/>
              </a:spcBef>
            </a:pP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Письменное  сам</a:t>
            </a: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о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вы</a:t>
            </a: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ажен</a:t>
            </a:r>
            <a:r>
              <a:rPr sz="1500" b="1" i="1" spc="-4" dirty="0"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sz="1500" b="1" i="1" dirty="0">
                <a:solidFill>
                  <a:srgbClr val="002060"/>
                </a:solidFill>
                <a:latin typeface="Arial"/>
                <a:cs typeface="Arial"/>
              </a:rPr>
              <a:t>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0013" y="1808817"/>
            <a:ext cx="3159443" cy="34240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52388">
              <a:spcBef>
                <a:spcPts val="150"/>
              </a:spcBef>
            </a:pPr>
            <a:r>
              <a:rPr sz="2100" b="1" spc="-8" dirty="0">
                <a:solidFill>
                  <a:srgbClr val="0070C0"/>
                </a:solidFill>
                <a:latin typeface="Arial"/>
                <a:cs typeface="Arial"/>
              </a:rPr>
              <a:t>Мониторинг </a:t>
            </a:r>
            <a:r>
              <a:rPr sz="2100" b="1" spc="-4" dirty="0">
                <a:solidFill>
                  <a:srgbClr val="0070C0"/>
                </a:solidFill>
                <a:latin typeface="Arial"/>
                <a:cs typeface="Arial"/>
              </a:rPr>
              <a:t>7</a:t>
            </a:r>
            <a:r>
              <a:rPr sz="2100" b="1" spc="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00" b="1" spc="4" dirty="0">
                <a:solidFill>
                  <a:srgbClr val="0070C0"/>
                </a:solidFill>
                <a:latin typeface="Arial"/>
                <a:cs typeface="Arial"/>
              </a:rPr>
              <a:t>класс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606" y="2662552"/>
            <a:ext cx="2700338" cy="391934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 marR="524828">
              <a:spcBef>
                <a:spcPts val="176"/>
              </a:spcBef>
            </a:pPr>
            <a:r>
              <a:rPr sz="1200" b="1" spc="-11" dirty="0">
                <a:solidFill>
                  <a:srgbClr val="002060"/>
                </a:solidFill>
                <a:latin typeface="Arial"/>
                <a:cs typeface="Arial"/>
              </a:rPr>
              <a:t>Рисунок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к </a:t>
            </a:r>
            <a:r>
              <a:rPr sz="1200" b="1" spc="-11" dirty="0">
                <a:solidFill>
                  <a:srgbClr val="002060"/>
                </a:solidFill>
                <a:latin typeface="Arial"/>
                <a:cs typeface="Arial"/>
              </a:rPr>
              <a:t>математическому  </a:t>
            </a: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выражению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760" y="3158965"/>
            <a:ext cx="2700338" cy="20726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9" dirty="0">
                <a:solidFill>
                  <a:srgbClr val="002060"/>
                </a:solidFill>
                <a:latin typeface="Arial"/>
                <a:cs typeface="Arial"/>
              </a:rPr>
              <a:t>Глаза</a:t>
            </a:r>
            <a:r>
              <a:rPr sz="1200" b="1"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разбежались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6955" y="2696108"/>
            <a:ext cx="2700338" cy="20726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Проездной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2917" y="3036646"/>
            <a:ext cx="2700338" cy="20726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Идти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в</a:t>
            </a:r>
            <a:r>
              <a:rPr sz="1200" b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гору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9889" y="3877646"/>
            <a:ext cx="2700338" cy="20726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Необычная</a:t>
            </a:r>
            <a:r>
              <a:rPr sz="1200" b="1"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картина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2622" y="4148890"/>
            <a:ext cx="915294" cy="692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189328" y="4887163"/>
            <a:ext cx="2707005" cy="20726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Обложка </a:t>
            </a:r>
            <a:r>
              <a:rPr sz="1200" b="1" spc="-8" dirty="0">
                <a:solidFill>
                  <a:srgbClr val="002060"/>
                </a:solidFill>
                <a:latin typeface="Arial"/>
                <a:cs typeface="Arial"/>
              </a:rPr>
              <a:t>для</a:t>
            </a:r>
            <a:r>
              <a:rPr sz="1200" b="1" spc="56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книги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2622" y="5207242"/>
            <a:ext cx="981980" cy="654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5141823" y="3807037"/>
            <a:ext cx="2700338" cy="20726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Фотохудожник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73948" y="4126772"/>
            <a:ext cx="1150144" cy="1735455"/>
            <a:chOff x="8898597" y="4359363"/>
            <a:chExt cx="1533525" cy="2313940"/>
          </a:xfrm>
        </p:grpSpPr>
        <p:sp>
          <p:nvSpPr>
            <p:cNvPr id="29" name="object 29"/>
            <p:cNvSpPr/>
            <p:nvPr/>
          </p:nvSpPr>
          <p:spPr>
            <a:xfrm>
              <a:off x="8898597" y="4359363"/>
              <a:ext cx="1398346" cy="9530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2834" y="5799988"/>
              <a:ext cx="1518894" cy="872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26955" y="4887163"/>
            <a:ext cx="2700338" cy="20726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52388">
              <a:spcBef>
                <a:spcPts val="176"/>
              </a:spcBef>
            </a:pPr>
            <a:r>
              <a:rPr sz="1200" b="1" spc="-15" dirty="0">
                <a:solidFill>
                  <a:srgbClr val="002060"/>
                </a:solidFill>
                <a:latin typeface="Arial"/>
                <a:cs typeface="Arial"/>
              </a:rPr>
              <a:t>Журнал </a:t>
            </a:r>
            <a:r>
              <a:rPr sz="1200" b="1" spc="-4" dirty="0">
                <a:solidFill>
                  <a:srgbClr val="002060"/>
                </a:solidFill>
                <a:latin typeface="Arial"/>
                <a:cs typeface="Arial"/>
              </a:rPr>
              <a:t>с</a:t>
            </a:r>
            <a:r>
              <a:rPr sz="1200" b="1" spc="5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002060"/>
                </a:solidFill>
                <a:latin typeface="Arial"/>
                <a:cs typeface="Arial"/>
              </a:rPr>
              <a:t>фотографиями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27923" y="5659319"/>
            <a:ext cx="16287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/>
            <a:fld id="{81D60167-4931-47E6-BA6A-407CBD079E47}" type="slidenum">
              <a:rPr sz="750" spc="-4" dirty="0">
                <a:solidFill>
                  <a:srgbClr val="808080"/>
                </a:solidFill>
                <a:latin typeface="Arial"/>
                <a:cs typeface="Arial"/>
              </a:rPr>
              <a:pPr marL="28575"/>
              <a:t>53</a:t>
            </a:fld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137176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6974" y="5650332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solidFill>
                  <a:srgbClr val="808080"/>
                </a:solidFill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259" y="362858"/>
            <a:ext cx="7936744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30" dirty="0"/>
              <a:t>ЧТО </a:t>
            </a:r>
            <a:r>
              <a:rPr dirty="0"/>
              <a:t>ПОКАЗАЛА </a:t>
            </a:r>
            <a:r>
              <a:rPr spc="-11" dirty="0"/>
              <a:t>АПРОБАЦИЯ:  </a:t>
            </a:r>
            <a:r>
              <a:rPr spc="-4" dirty="0"/>
              <a:t>МЫШЛЕНИЕ «ВНУТРИ</a:t>
            </a:r>
            <a:r>
              <a:rPr spc="-23" dirty="0"/>
              <a:t> РАМКИ»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17978" y="2631282"/>
            <a:ext cx="8548688" cy="3369469"/>
            <a:chOff x="690638" y="2365375"/>
            <a:chExt cx="11398250" cy="4492625"/>
          </a:xfrm>
        </p:grpSpPr>
        <p:sp>
          <p:nvSpPr>
            <p:cNvPr id="5" name="object 5"/>
            <p:cNvSpPr/>
            <p:nvPr/>
          </p:nvSpPr>
          <p:spPr>
            <a:xfrm>
              <a:off x="8040217" y="2365375"/>
              <a:ext cx="4048125" cy="4492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695401" y="2603538"/>
              <a:ext cx="8785225" cy="3324225"/>
            </a:xfrm>
            <a:custGeom>
              <a:avLst/>
              <a:gdLst/>
              <a:ahLst/>
              <a:cxnLst/>
              <a:rect l="l" t="t" r="r" b="b"/>
              <a:pathLst>
                <a:path w="8785225" h="3324225">
                  <a:moveTo>
                    <a:pt x="0" y="0"/>
                  </a:moveTo>
                  <a:lnTo>
                    <a:pt x="8784971" y="0"/>
                  </a:lnTo>
                  <a:lnTo>
                    <a:pt x="8784971" y="3323983"/>
                  </a:lnTo>
                  <a:lnTo>
                    <a:pt x="0" y="33239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7259" y="2007317"/>
            <a:ext cx="6341745" cy="29354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spc="-4" dirty="0">
                <a:latin typeface="Arial"/>
                <a:cs typeface="Arial"/>
              </a:rPr>
              <a:t>Ситуация </a:t>
            </a:r>
            <a:r>
              <a:rPr sz="2250" spc="-19" dirty="0">
                <a:latin typeface="Arial"/>
                <a:cs typeface="Arial"/>
              </a:rPr>
              <a:t>«Сюжет </a:t>
            </a:r>
            <a:r>
              <a:rPr sz="2250" dirty="0">
                <a:latin typeface="Arial"/>
                <a:cs typeface="Arial"/>
              </a:rPr>
              <a:t>для </a:t>
            </a:r>
            <a:r>
              <a:rPr sz="2250" spc="-4" dirty="0">
                <a:latin typeface="Arial"/>
                <a:cs typeface="Arial"/>
              </a:rPr>
              <a:t>спектакля», </a:t>
            </a:r>
            <a:r>
              <a:rPr sz="2250" dirty="0">
                <a:latin typeface="Arial"/>
                <a:cs typeface="Arial"/>
              </a:rPr>
              <a:t>5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spc="8" dirty="0">
                <a:latin typeface="Arial"/>
                <a:cs typeface="Arial"/>
              </a:rPr>
              <a:t>кл.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63">
              <a:latin typeface="Arial"/>
              <a:cs typeface="Arial"/>
            </a:endParaRPr>
          </a:p>
          <a:p>
            <a:pPr marL="316230"/>
            <a:r>
              <a:rPr sz="2250" i="1" spc="-4" dirty="0">
                <a:solidFill>
                  <a:srgbClr val="6C276A"/>
                </a:solidFill>
                <a:latin typeface="Arial"/>
                <a:cs typeface="Arial"/>
              </a:rPr>
              <a:t>Задание</a:t>
            </a:r>
            <a:endParaRPr sz="2250">
              <a:latin typeface="Arial"/>
              <a:cs typeface="Arial"/>
            </a:endParaRPr>
          </a:p>
          <a:p>
            <a:pPr marL="72866" marR="3810" indent="243364"/>
            <a:r>
              <a:rPr sz="2250" spc="-8" dirty="0">
                <a:latin typeface="Arial"/>
                <a:cs typeface="Arial"/>
              </a:rPr>
              <a:t>Выбери какую-нибудь известную </a:t>
            </a:r>
            <a:r>
              <a:rPr sz="2250" spc="-23" dirty="0">
                <a:latin typeface="Arial"/>
                <a:cs typeface="Arial"/>
              </a:rPr>
              <a:t>тебе </a:t>
            </a:r>
            <a:r>
              <a:rPr sz="2250" spc="-30" dirty="0">
                <a:latin typeface="Arial"/>
                <a:cs typeface="Arial"/>
              </a:rPr>
              <a:t>сказку,  </a:t>
            </a:r>
            <a:r>
              <a:rPr sz="2250" dirty="0">
                <a:latin typeface="Arial"/>
                <a:cs typeface="Arial"/>
              </a:rPr>
              <a:t>рассказ, </a:t>
            </a:r>
            <a:r>
              <a:rPr sz="2250" spc="-19" dirty="0">
                <a:latin typeface="Arial"/>
                <a:cs typeface="Arial"/>
              </a:rPr>
              <a:t>мультфильм, </a:t>
            </a:r>
            <a:r>
              <a:rPr sz="2250" dirty="0">
                <a:latin typeface="Arial"/>
                <a:cs typeface="Arial"/>
              </a:rPr>
              <a:t>и </a:t>
            </a:r>
            <a:r>
              <a:rPr sz="2250" spc="-8" dirty="0">
                <a:latin typeface="Arial"/>
                <a:cs typeface="Arial"/>
              </a:rPr>
              <a:t>придумай, </a:t>
            </a:r>
            <a:r>
              <a:rPr sz="2250" spc="11" dirty="0">
                <a:latin typeface="Arial"/>
                <a:cs typeface="Arial"/>
              </a:rPr>
              <a:t>как </a:t>
            </a:r>
            <a:r>
              <a:rPr sz="2250" spc="-8" dirty="0">
                <a:latin typeface="Arial"/>
                <a:cs typeface="Arial"/>
              </a:rPr>
              <a:t>можно  </a:t>
            </a:r>
            <a:r>
              <a:rPr sz="2250" dirty="0">
                <a:latin typeface="Arial"/>
                <a:cs typeface="Arial"/>
              </a:rPr>
              <a:t>изменить их </a:t>
            </a:r>
            <a:r>
              <a:rPr sz="2250" spc="-60" dirty="0">
                <a:latin typeface="Arial"/>
                <a:cs typeface="Arial"/>
              </a:rPr>
              <a:t>сюжет.</a:t>
            </a:r>
            <a:r>
              <a:rPr sz="2250" spc="-19" dirty="0">
                <a:latin typeface="Arial"/>
                <a:cs typeface="Arial"/>
              </a:rPr>
              <a:t> </a:t>
            </a:r>
            <a:r>
              <a:rPr sz="2250" spc="-4" dirty="0">
                <a:latin typeface="Arial"/>
                <a:cs typeface="Arial"/>
              </a:rPr>
              <a:t>Например:</a:t>
            </a:r>
            <a:endParaRPr sz="2250">
              <a:latin typeface="Arial"/>
              <a:cs typeface="Arial"/>
            </a:endParaRPr>
          </a:p>
          <a:p>
            <a:pPr marL="72866" marR="915829" indent="243364"/>
            <a:r>
              <a:rPr sz="2250" i="1" spc="-11" dirty="0">
                <a:solidFill>
                  <a:srgbClr val="6C276A"/>
                </a:solidFill>
                <a:latin typeface="Arial"/>
                <a:cs typeface="Arial"/>
              </a:rPr>
              <a:t>Колобок </a:t>
            </a:r>
            <a:r>
              <a:rPr sz="2250" i="1" spc="-19" dirty="0">
                <a:solidFill>
                  <a:srgbClr val="6C276A"/>
                </a:solidFill>
                <a:latin typeface="Arial"/>
                <a:cs typeface="Arial"/>
              </a:rPr>
              <a:t>спел </a:t>
            </a:r>
            <a:r>
              <a:rPr sz="2250" i="1" spc="-4" dirty="0">
                <a:solidFill>
                  <a:srgbClr val="6C276A"/>
                </a:solidFill>
                <a:latin typeface="Arial"/>
                <a:cs typeface="Arial"/>
              </a:rPr>
              <a:t>для Лисы </a:t>
            </a:r>
            <a:r>
              <a:rPr sz="2250" i="1" spc="-23" dirty="0">
                <a:solidFill>
                  <a:srgbClr val="6C276A"/>
                </a:solidFill>
                <a:latin typeface="Arial"/>
                <a:cs typeface="Arial"/>
              </a:rPr>
              <a:t>песенку, </a:t>
            </a:r>
            <a:r>
              <a:rPr sz="2250" i="1" dirty="0">
                <a:solidFill>
                  <a:srgbClr val="6C276A"/>
                </a:solidFill>
                <a:latin typeface="Arial"/>
                <a:cs typeface="Arial"/>
              </a:rPr>
              <a:t>и она  </a:t>
            </a:r>
            <a:r>
              <a:rPr sz="2250" i="1" spc="-11" dirty="0">
                <a:solidFill>
                  <a:srgbClr val="6C276A"/>
                </a:solidFill>
                <a:latin typeface="Arial"/>
                <a:cs typeface="Arial"/>
              </a:rPr>
              <a:t>заснула. Колобок </a:t>
            </a:r>
            <a:r>
              <a:rPr sz="2250" i="1" spc="-4" dirty="0">
                <a:solidFill>
                  <a:srgbClr val="6C276A"/>
                </a:solidFill>
                <a:latin typeface="Arial"/>
                <a:cs typeface="Arial"/>
              </a:rPr>
              <a:t>покатился</a:t>
            </a:r>
            <a:r>
              <a:rPr sz="2250" i="1" spc="-26" dirty="0">
                <a:solidFill>
                  <a:srgbClr val="6C276A"/>
                </a:solidFill>
                <a:latin typeface="Arial"/>
                <a:cs typeface="Arial"/>
              </a:rPr>
              <a:t> </a:t>
            </a:r>
            <a:r>
              <a:rPr sz="2250" i="1" spc="-8" dirty="0">
                <a:solidFill>
                  <a:srgbClr val="6C276A"/>
                </a:solidFill>
                <a:latin typeface="Arial"/>
                <a:cs typeface="Arial"/>
              </a:rPr>
              <a:t>дальше.</a:t>
            </a:r>
            <a:endParaRPr sz="22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67914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6974" y="5650332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solidFill>
                  <a:srgbClr val="808080"/>
                </a:solidFill>
                <a:latin typeface="Arial"/>
                <a:cs typeface="Arial"/>
              </a:rPr>
              <a:t>26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7083" y="1263634"/>
            <a:ext cx="2918936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11" dirty="0">
                <a:solidFill>
                  <a:srgbClr val="6C276A"/>
                </a:solidFill>
                <a:latin typeface="Arial"/>
                <a:cs typeface="Arial"/>
              </a:rPr>
              <a:t>СЮЖЕТ </a:t>
            </a:r>
            <a:r>
              <a:rPr spc="-4" dirty="0">
                <a:solidFill>
                  <a:srgbClr val="6C276A"/>
                </a:solidFill>
                <a:latin typeface="Arial"/>
                <a:cs typeface="Arial"/>
              </a:rPr>
              <a:t>ДЛЯ </a:t>
            </a:r>
            <a:r>
              <a:rPr spc="-11" dirty="0">
                <a:solidFill>
                  <a:srgbClr val="6C276A"/>
                </a:solidFill>
                <a:latin typeface="Arial"/>
                <a:cs typeface="Arial"/>
              </a:rPr>
              <a:t>СПЕКТАКЛЯ:  </a:t>
            </a:r>
            <a:r>
              <a:rPr spc="-4" dirty="0">
                <a:solidFill>
                  <a:srgbClr val="6C276A"/>
                </a:solidFill>
                <a:latin typeface="Arial"/>
                <a:cs typeface="Arial"/>
              </a:rPr>
              <a:t>ОТВЕТЫ. </a:t>
            </a:r>
            <a:r>
              <a:rPr dirty="0">
                <a:solidFill>
                  <a:srgbClr val="6C276A"/>
                </a:solidFill>
                <a:latin typeface="Arial"/>
                <a:cs typeface="Arial"/>
              </a:rPr>
              <a:t>5</a:t>
            </a:r>
            <a:r>
              <a:rPr spc="-15" dirty="0">
                <a:solidFill>
                  <a:srgbClr val="6C276A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C276A"/>
                </a:solidFill>
                <a:latin typeface="Arial"/>
                <a:cs typeface="Arial"/>
              </a:rPr>
              <a:t>КЛ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0163" y="2631281"/>
            <a:ext cx="3036094" cy="336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6611512" y="5737597"/>
            <a:ext cx="1357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A8A8A"/>
                </a:solidFill>
                <a:latin typeface="Carlito"/>
                <a:cs typeface="Carlito"/>
              </a:rPr>
              <a:t>26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067" y="1939611"/>
            <a:ext cx="8525351" cy="646811"/>
          </a:xfrm>
          <a:prstGeom prst="rect">
            <a:avLst/>
          </a:prstGeom>
          <a:solidFill>
            <a:srgbClr val="E7E7E7"/>
          </a:solidFill>
          <a:ln w="9525">
            <a:solidFill>
              <a:srgbClr val="000000"/>
            </a:solidFill>
          </a:ln>
        </p:spPr>
        <p:txBody>
          <a:bodyPr vert="horz" wrap="square" lIns="0" tIns="30956" rIns="0" bIns="0" rtlCol="0" anchor="ctr">
            <a:spAutoFit/>
          </a:bodyPr>
          <a:lstStyle/>
          <a:p>
            <a:pPr marL="68580" marR="862965">
              <a:lnSpc>
                <a:spcPts val="2430"/>
              </a:lnSpc>
              <a:spcBef>
                <a:spcPts val="244"/>
              </a:spcBef>
            </a:pPr>
            <a:r>
              <a:rPr sz="2250" spc="-4" dirty="0">
                <a:solidFill>
                  <a:srgbClr val="000000"/>
                </a:solidFill>
              </a:rPr>
              <a:t>Около 10% </a:t>
            </a:r>
            <a:r>
              <a:rPr sz="2250" spc="-8" dirty="0">
                <a:solidFill>
                  <a:srgbClr val="000000"/>
                </a:solidFill>
              </a:rPr>
              <a:t>учащихся </a:t>
            </a:r>
            <a:r>
              <a:rPr sz="2250" dirty="0">
                <a:solidFill>
                  <a:srgbClr val="000000"/>
                </a:solidFill>
              </a:rPr>
              <a:t>в </a:t>
            </a:r>
            <a:r>
              <a:rPr sz="2250" spc="-30" dirty="0">
                <a:solidFill>
                  <a:srgbClr val="000000"/>
                </a:solidFill>
              </a:rPr>
              <a:t>ответе </a:t>
            </a:r>
            <a:r>
              <a:rPr sz="2250" spc="-19" dirty="0">
                <a:solidFill>
                  <a:srgbClr val="000000"/>
                </a:solidFill>
              </a:rPr>
              <a:t>повторяют </a:t>
            </a:r>
            <a:r>
              <a:rPr sz="2250" spc="-11" dirty="0">
                <a:solidFill>
                  <a:srgbClr val="000000"/>
                </a:solidFill>
              </a:rPr>
              <a:t>приведённый </a:t>
            </a:r>
            <a:r>
              <a:rPr sz="2250" dirty="0">
                <a:solidFill>
                  <a:srgbClr val="000000"/>
                </a:solidFill>
              </a:rPr>
              <a:t>в  </a:t>
            </a:r>
            <a:r>
              <a:rPr sz="2250" spc="-4" dirty="0">
                <a:solidFill>
                  <a:srgbClr val="000000"/>
                </a:solidFill>
              </a:rPr>
              <a:t>задании</a:t>
            </a:r>
            <a:r>
              <a:rPr sz="2250" spc="-15" dirty="0">
                <a:solidFill>
                  <a:srgbClr val="000000"/>
                </a:solidFill>
              </a:rPr>
              <a:t> </a:t>
            </a:r>
            <a:r>
              <a:rPr sz="2250" spc="-4" dirty="0">
                <a:solidFill>
                  <a:srgbClr val="000000"/>
                </a:solidFill>
              </a:rPr>
              <a:t>пример</a:t>
            </a:r>
            <a:endParaRPr sz="2250"/>
          </a:p>
        </p:txBody>
      </p:sp>
      <p:sp>
        <p:nvSpPr>
          <p:cNvPr id="8" name="object 8"/>
          <p:cNvSpPr txBox="1"/>
          <p:nvPr/>
        </p:nvSpPr>
        <p:spPr>
          <a:xfrm>
            <a:off x="213168" y="2634203"/>
            <a:ext cx="7778115" cy="29146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52889">
              <a:spcBef>
                <a:spcPts val="480"/>
              </a:spcBef>
            </a:pP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- </a:t>
            </a:r>
            <a:r>
              <a:rPr sz="2100" spc="-26" dirty="0">
                <a:solidFill>
                  <a:srgbClr val="7030A0"/>
                </a:solidFill>
                <a:latin typeface="Times New Roman"/>
                <a:cs typeface="Times New Roman"/>
              </a:rPr>
              <a:t>Колобка </a:t>
            </a:r>
            <a:r>
              <a:rPr sz="2100" spc="-23" dirty="0">
                <a:solidFill>
                  <a:srgbClr val="7030A0"/>
                </a:solidFill>
                <a:latin typeface="Times New Roman"/>
                <a:cs typeface="Times New Roman"/>
              </a:rPr>
              <a:t>хотел 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съесть </a:t>
            </a:r>
            <a:r>
              <a:rPr sz="2100" spc="-15" dirty="0">
                <a:solidFill>
                  <a:srgbClr val="7030A0"/>
                </a:solidFill>
                <a:latin typeface="Times New Roman"/>
                <a:cs typeface="Times New Roman"/>
              </a:rPr>
              <a:t>медведь, 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но </a:t>
            </a:r>
            <a:r>
              <a:rPr sz="2100" spc="-23" dirty="0">
                <a:solidFill>
                  <a:srgbClr val="7030A0"/>
                </a:solidFill>
                <a:latin typeface="Times New Roman"/>
                <a:cs typeface="Times New Roman"/>
              </a:rPr>
              <a:t>Колобок 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дал 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ему</a:t>
            </a:r>
            <a:r>
              <a:rPr sz="2100" spc="13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мёд.</a:t>
            </a:r>
            <a:endParaRPr sz="2100">
              <a:latin typeface="Times New Roman"/>
              <a:cs typeface="Times New Roman"/>
            </a:endParaRPr>
          </a:p>
          <a:p>
            <a:pPr marL="9525" marR="5239" indent="243364">
              <a:lnSpc>
                <a:spcPct val="79600"/>
              </a:lnSpc>
              <a:spcBef>
                <a:spcPts val="919"/>
              </a:spcBef>
            </a:pPr>
            <a:r>
              <a:rPr sz="2100" i="1" spc="-4" dirty="0">
                <a:latin typeface="Times New Roman"/>
                <a:cs typeface="Times New Roman"/>
              </a:rPr>
              <a:t>- </a:t>
            </a:r>
            <a:r>
              <a:rPr sz="2100" i="1" dirty="0">
                <a:latin typeface="Times New Roman"/>
                <a:cs typeface="Times New Roman"/>
              </a:rPr>
              <a:t>«Я от </a:t>
            </a:r>
            <a:r>
              <a:rPr sz="2100" i="1" spc="-11" dirty="0">
                <a:latin typeface="Times New Roman"/>
                <a:cs typeface="Times New Roman"/>
              </a:rPr>
              <a:t>дедушки </a:t>
            </a:r>
            <a:r>
              <a:rPr sz="2100" i="1" spc="-8" dirty="0">
                <a:latin typeface="Times New Roman"/>
                <a:cs typeface="Times New Roman"/>
              </a:rPr>
              <a:t>ушёл, </a:t>
            </a:r>
            <a:r>
              <a:rPr sz="2100" i="1" spc="-4" dirty="0">
                <a:latin typeface="Times New Roman"/>
                <a:cs typeface="Times New Roman"/>
              </a:rPr>
              <a:t>я </a:t>
            </a:r>
            <a:r>
              <a:rPr sz="2100" i="1" dirty="0">
                <a:latin typeface="Times New Roman"/>
                <a:cs typeface="Times New Roman"/>
              </a:rPr>
              <a:t>от </a:t>
            </a:r>
            <a:r>
              <a:rPr sz="2100" i="1" spc="-8" dirty="0">
                <a:latin typeface="Times New Roman"/>
                <a:cs typeface="Times New Roman"/>
              </a:rPr>
              <a:t>бабушки ушёл, </a:t>
            </a:r>
            <a:r>
              <a:rPr sz="2100" i="1" spc="-4" dirty="0">
                <a:latin typeface="Times New Roman"/>
                <a:cs typeface="Times New Roman"/>
              </a:rPr>
              <a:t>и </a:t>
            </a:r>
            <a:r>
              <a:rPr sz="2100" i="1" dirty="0">
                <a:latin typeface="Times New Roman"/>
                <a:cs typeface="Times New Roman"/>
              </a:rPr>
              <a:t>от </a:t>
            </a:r>
            <a:r>
              <a:rPr sz="2100" i="1" spc="-11" dirty="0">
                <a:latin typeface="Times New Roman"/>
                <a:cs typeface="Times New Roman"/>
              </a:rPr>
              <a:t>зайчика </a:t>
            </a:r>
            <a:r>
              <a:rPr sz="2100" i="1" spc="-8" dirty="0">
                <a:latin typeface="Times New Roman"/>
                <a:cs typeface="Times New Roman"/>
              </a:rPr>
              <a:t>ушёл, </a:t>
            </a:r>
            <a:r>
              <a:rPr sz="2100" i="1" spc="-4" dirty="0">
                <a:latin typeface="Times New Roman"/>
                <a:cs typeface="Times New Roman"/>
              </a:rPr>
              <a:t>и  </a:t>
            </a:r>
            <a:r>
              <a:rPr sz="2100" i="1" dirty="0">
                <a:latin typeface="Times New Roman"/>
                <a:cs typeface="Times New Roman"/>
              </a:rPr>
              <a:t>от </a:t>
            </a:r>
            <a:r>
              <a:rPr sz="2100" i="1" spc="-26" dirty="0">
                <a:latin typeface="Times New Roman"/>
                <a:cs typeface="Times New Roman"/>
              </a:rPr>
              <a:t>тебя </a:t>
            </a:r>
            <a:r>
              <a:rPr sz="2100" i="1" spc="-4" dirty="0">
                <a:latin typeface="Times New Roman"/>
                <a:cs typeface="Times New Roman"/>
              </a:rPr>
              <a:t>я </a:t>
            </a:r>
            <a:r>
              <a:rPr sz="2100" i="1" spc="-26" dirty="0">
                <a:latin typeface="Times New Roman"/>
                <a:cs typeface="Times New Roman"/>
              </a:rPr>
              <a:t>тоже </a:t>
            </a:r>
            <a:r>
              <a:rPr sz="2100" i="1" spc="-8" dirty="0">
                <a:latin typeface="Times New Roman"/>
                <a:cs typeface="Times New Roman"/>
              </a:rPr>
              <a:t>уйду», </a:t>
            </a:r>
            <a:r>
              <a:rPr sz="2100" i="1" spc="-4" dirty="0">
                <a:latin typeface="Times New Roman"/>
                <a:cs typeface="Times New Roman"/>
              </a:rPr>
              <a:t>– </a:t>
            </a:r>
            <a:r>
              <a:rPr sz="2100" i="1" spc="-26" dirty="0">
                <a:latin typeface="Times New Roman"/>
                <a:cs typeface="Times New Roman"/>
              </a:rPr>
              <a:t>Колобок </a:t>
            </a:r>
            <a:r>
              <a:rPr sz="2100" i="1" spc="-19" dirty="0">
                <a:latin typeface="Times New Roman"/>
                <a:cs typeface="Times New Roman"/>
              </a:rPr>
              <a:t>спел </a:t>
            </a:r>
            <a:r>
              <a:rPr sz="2100" i="1" spc="-26" dirty="0">
                <a:latin typeface="Times New Roman"/>
                <a:cs typeface="Times New Roman"/>
              </a:rPr>
              <a:t>песенку, </a:t>
            </a:r>
            <a:r>
              <a:rPr sz="2100" i="1" spc="-4" dirty="0">
                <a:latin typeface="Times New Roman"/>
                <a:cs typeface="Times New Roman"/>
              </a:rPr>
              <a:t>и </a:t>
            </a:r>
            <a:r>
              <a:rPr sz="2100" i="1" spc="-23" dirty="0">
                <a:latin typeface="Times New Roman"/>
                <a:cs typeface="Times New Roman"/>
              </a:rPr>
              <a:t>волк </a:t>
            </a:r>
            <a:r>
              <a:rPr sz="2100" i="1" spc="-8" dirty="0">
                <a:latin typeface="Times New Roman"/>
                <a:cs typeface="Times New Roman"/>
              </a:rPr>
              <a:t>его</a:t>
            </a:r>
            <a:r>
              <a:rPr sz="2100" i="1" spc="191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скушал.</a:t>
            </a:r>
            <a:endParaRPr sz="2100">
              <a:latin typeface="Times New Roman"/>
              <a:cs typeface="Times New Roman"/>
            </a:endParaRPr>
          </a:p>
          <a:p>
            <a:pPr marL="253365" marR="4763" indent="-953">
              <a:lnSpc>
                <a:spcPct val="80000"/>
              </a:lnSpc>
              <a:spcBef>
                <a:spcPts val="907"/>
              </a:spcBef>
              <a:buChar char="-"/>
              <a:tabLst>
                <a:tab pos="494824" algn="l"/>
                <a:tab pos="495300" algn="l"/>
              </a:tabLst>
            </a:pPr>
            <a:r>
              <a:rPr sz="2100" spc="-23" dirty="0">
                <a:solidFill>
                  <a:srgbClr val="7030A0"/>
                </a:solidFill>
                <a:latin typeface="Times New Roman"/>
                <a:cs typeface="Times New Roman"/>
              </a:rPr>
              <a:t>Колобок </a:t>
            </a:r>
            <a:r>
              <a:rPr sz="2100" spc="-15" dirty="0">
                <a:solidFill>
                  <a:srgbClr val="7030A0"/>
                </a:solidFill>
                <a:latin typeface="Times New Roman"/>
                <a:cs typeface="Times New Roman"/>
              </a:rPr>
              <a:t>катился-катился, 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не заметил и 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упал 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в </a:t>
            </a:r>
            <a:r>
              <a:rPr sz="2100" spc="-23" dirty="0">
                <a:solidFill>
                  <a:srgbClr val="7030A0"/>
                </a:solidFill>
                <a:latin typeface="Times New Roman"/>
                <a:cs typeface="Times New Roman"/>
              </a:rPr>
              <a:t>глубокую </a:t>
            </a:r>
            <a:r>
              <a:rPr sz="2100" spc="-60" dirty="0">
                <a:solidFill>
                  <a:srgbClr val="7030A0"/>
                </a:solidFill>
                <a:latin typeface="Times New Roman"/>
                <a:cs typeface="Times New Roman"/>
              </a:rPr>
              <a:t>яму, 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и  не 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смог </a:t>
            </a:r>
            <a:r>
              <a:rPr sz="2100" spc="-34" dirty="0">
                <a:solidFill>
                  <a:srgbClr val="7030A0"/>
                </a:solidFill>
                <a:latin typeface="Times New Roman"/>
                <a:cs typeface="Times New Roman"/>
              </a:rPr>
              <a:t>оттуда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выбраться.</a:t>
            </a:r>
            <a:endParaRPr sz="2100">
              <a:latin typeface="Times New Roman"/>
              <a:cs typeface="Times New Roman"/>
            </a:endParaRPr>
          </a:p>
          <a:p>
            <a:pPr marL="252889" marR="4286" indent="-476">
              <a:lnSpc>
                <a:spcPct val="80000"/>
              </a:lnSpc>
              <a:spcBef>
                <a:spcPts val="904"/>
              </a:spcBef>
              <a:buFont typeface="Times New Roman"/>
              <a:buChar char="-"/>
              <a:tabLst>
                <a:tab pos="494824" algn="l"/>
                <a:tab pos="495300" algn="l"/>
                <a:tab pos="1561148" algn="l"/>
                <a:tab pos="3728561" algn="l"/>
                <a:tab pos="5070634" algn="l"/>
                <a:tab pos="5472113" algn="l"/>
                <a:tab pos="6165532" algn="l"/>
                <a:tab pos="6432233" algn="l"/>
                <a:tab pos="7267575" algn="l"/>
              </a:tabLst>
            </a:pPr>
            <a:r>
              <a:rPr sz="2100" i="1" spc="-83" dirty="0">
                <a:latin typeface="Times New Roman"/>
                <a:cs typeface="Times New Roman"/>
              </a:rPr>
              <a:t>К</a:t>
            </a:r>
            <a:r>
              <a:rPr sz="2100" i="1" spc="-56" dirty="0">
                <a:latin typeface="Times New Roman"/>
                <a:cs typeface="Times New Roman"/>
              </a:rPr>
              <a:t>о</a:t>
            </a:r>
            <a:r>
              <a:rPr sz="2100" i="1" spc="26" dirty="0">
                <a:latin typeface="Times New Roman"/>
                <a:cs typeface="Times New Roman"/>
              </a:rPr>
              <a:t>л</a:t>
            </a:r>
            <a:r>
              <a:rPr sz="2100" i="1" spc="-30" dirty="0">
                <a:latin typeface="Times New Roman"/>
                <a:cs typeface="Times New Roman"/>
              </a:rPr>
              <a:t>о</a:t>
            </a:r>
            <a:r>
              <a:rPr sz="2100" i="1" spc="-34" dirty="0">
                <a:latin typeface="Times New Roman"/>
                <a:cs typeface="Times New Roman"/>
              </a:rPr>
              <a:t>б</a:t>
            </a:r>
            <a:r>
              <a:rPr sz="2100" i="1" dirty="0">
                <a:latin typeface="Times New Roman"/>
                <a:cs typeface="Times New Roman"/>
              </a:rPr>
              <a:t>о</a:t>
            </a:r>
            <a:r>
              <a:rPr sz="2100" i="1" spc="-4" dirty="0">
                <a:latin typeface="Times New Roman"/>
                <a:cs typeface="Times New Roman"/>
              </a:rPr>
              <a:t>к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i="1" spc="-60" dirty="0">
                <a:latin typeface="Times New Roman"/>
                <a:cs typeface="Times New Roman"/>
              </a:rPr>
              <a:t>к</a:t>
            </a:r>
            <a:r>
              <a:rPr sz="2100" i="1" dirty="0">
                <a:latin typeface="Times New Roman"/>
                <a:cs typeface="Times New Roman"/>
              </a:rPr>
              <a:t>а</a:t>
            </a:r>
            <a:r>
              <a:rPr sz="2100" i="1" spc="-8" dirty="0">
                <a:latin typeface="Times New Roman"/>
                <a:cs typeface="Times New Roman"/>
              </a:rPr>
              <a:t>т</a:t>
            </a:r>
            <a:r>
              <a:rPr sz="2100" i="1" dirty="0">
                <a:latin typeface="Times New Roman"/>
                <a:cs typeface="Times New Roman"/>
              </a:rPr>
              <a:t>и</a:t>
            </a:r>
            <a:r>
              <a:rPr sz="2100" i="1" spc="26" dirty="0">
                <a:latin typeface="Times New Roman"/>
                <a:cs typeface="Times New Roman"/>
              </a:rPr>
              <a:t>л</a:t>
            </a:r>
            <a:r>
              <a:rPr sz="2100" i="1" spc="-8" dirty="0">
                <a:latin typeface="Times New Roman"/>
                <a:cs typeface="Times New Roman"/>
              </a:rPr>
              <a:t>ся</a:t>
            </a:r>
            <a:r>
              <a:rPr sz="2100" i="1" spc="8" dirty="0">
                <a:latin typeface="Times New Roman"/>
                <a:cs typeface="Times New Roman"/>
              </a:rPr>
              <a:t>-</a:t>
            </a:r>
            <a:r>
              <a:rPr sz="2100" i="1" spc="-49" dirty="0">
                <a:latin typeface="Times New Roman"/>
                <a:cs typeface="Times New Roman"/>
              </a:rPr>
              <a:t>к</a:t>
            </a:r>
            <a:r>
              <a:rPr sz="2100" i="1" dirty="0">
                <a:latin typeface="Times New Roman"/>
                <a:cs typeface="Times New Roman"/>
              </a:rPr>
              <a:t>а</a:t>
            </a:r>
            <a:r>
              <a:rPr sz="2100" i="1" spc="-8" dirty="0">
                <a:latin typeface="Times New Roman"/>
                <a:cs typeface="Times New Roman"/>
              </a:rPr>
              <a:t>т</a:t>
            </a:r>
            <a:r>
              <a:rPr sz="2100" i="1" dirty="0">
                <a:latin typeface="Times New Roman"/>
                <a:cs typeface="Times New Roman"/>
              </a:rPr>
              <a:t>и</a:t>
            </a:r>
            <a:r>
              <a:rPr sz="2100" i="1" spc="26" dirty="0">
                <a:latin typeface="Times New Roman"/>
                <a:cs typeface="Times New Roman"/>
              </a:rPr>
              <a:t>л</a:t>
            </a:r>
            <a:r>
              <a:rPr sz="2100" i="1" spc="-8" dirty="0">
                <a:latin typeface="Times New Roman"/>
                <a:cs typeface="Times New Roman"/>
              </a:rPr>
              <a:t>ся</a:t>
            </a:r>
            <a:r>
              <a:rPr sz="2100" i="1" spc="-4" dirty="0">
                <a:latin typeface="Times New Roman"/>
                <a:cs typeface="Times New Roman"/>
              </a:rPr>
              <a:t>,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i="1" spc="4" dirty="0">
                <a:latin typeface="Times New Roman"/>
                <a:cs typeface="Times New Roman"/>
              </a:rPr>
              <a:t>д</a:t>
            </a:r>
            <a:r>
              <a:rPr sz="2100" i="1" dirty="0">
                <a:latin typeface="Times New Roman"/>
                <a:cs typeface="Times New Roman"/>
              </a:rPr>
              <a:t>о</a:t>
            </a:r>
            <a:r>
              <a:rPr sz="2100" i="1" spc="-60" dirty="0">
                <a:latin typeface="Times New Roman"/>
                <a:cs typeface="Times New Roman"/>
              </a:rPr>
              <a:t>к</a:t>
            </a:r>
            <a:r>
              <a:rPr sz="2100" i="1" dirty="0">
                <a:latin typeface="Times New Roman"/>
                <a:cs typeface="Times New Roman"/>
              </a:rPr>
              <a:t>а</a:t>
            </a:r>
            <a:r>
              <a:rPr sz="2100" i="1" spc="-8" dirty="0">
                <a:latin typeface="Times New Roman"/>
                <a:cs typeface="Times New Roman"/>
              </a:rPr>
              <a:t>т</a:t>
            </a:r>
            <a:r>
              <a:rPr sz="2100" i="1" dirty="0">
                <a:latin typeface="Times New Roman"/>
                <a:cs typeface="Times New Roman"/>
              </a:rPr>
              <a:t>и</a:t>
            </a:r>
            <a:r>
              <a:rPr sz="2100" i="1" spc="26" dirty="0">
                <a:latin typeface="Times New Roman"/>
                <a:cs typeface="Times New Roman"/>
              </a:rPr>
              <a:t>л</a:t>
            </a:r>
            <a:r>
              <a:rPr sz="2100" i="1" spc="-8" dirty="0">
                <a:latin typeface="Times New Roman"/>
                <a:cs typeface="Times New Roman"/>
              </a:rPr>
              <a:t>с</a:t>
            </a:r>
            <a:r>
              <a:rPr sz="2100" i="1" spc="-4" dirty="0">
                <a:latin typeface="Times New Roman"/>
                <a:cs typeface="Times New Roman"/>
              </a:rPr>
              <a:t>я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i="1" spc="-4" dirty="0">
                <a:latin typeface="Times New Roman"/>
                <a:cs typeface="Times New Roman"/>
              </a:rPr>
              <a:t>до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i="1" spc="-4" dirty="0">
                <a:latin typeface="Times New Roman"/>
                <a:cs typeface="Times New Roman"/>
              </a:rPr>
              <a:t>д</a:t>
            </a:r>
            <a:r>
              <a:rPr sz="2100" i="1" spc="-83" dirty="0">
                <a:latin typeface="Times New Roman"/>
                <a:cs typeface="Times New Roman"/>
              </a:rPr>
              <a:t>о</a:t>
            </a:r>
            <a:r>
              <a:rPr sz="2100" i="1" spc="-4" dirty="0">
                <a:latin typeface="Times New Roman"/>
                <a:cs typeface="Times New Roman"/>
              </a:rPr>
              <a:t>ма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i="1" spc="-4" dirty="0">
                <a:latin typeface="Times New Roman"/>
                <a:cs typeface="Times New Roman"/>
              </a:rPr>
              <a:t>и</a:t>
            </a:r>
            <a:r>
              <a:rPr sz="2100" i="1" dirty="0">
                <a:latin typeface="Times New Roman"/>
                <a:cs typeface="Times New Roman"/>
              </a:rPr>
              <a:t>	р</a:t>
            </a:r>
            <a:r>
              <a:rPr sz="2100" i="1" spc="-11" dirty="0">
                <a:latin typeface="Times New Roman"/>
                <a:cs typeface="Times New Roman"/>
              </a:rPr>
              <a:t>е</a:t>
            </a:r>
            <a:r>
              <a:rPr sz="2100" i="1" spc="-4" dirty="0">
                <a:latin typeface="Times New Roman"/>
                <a:cs typeface="Times New Roman"/>
              </a:rPr>
              <a:t>ш</a:t>
            </a:r>
            <a:r>
              <a:rPr sz="2100" i="1" dirty="0">
                <a:latin typeface="Times New Roman"/>
                <a:cs typeface="Times New Roman"/>
              </a:rPr>
              <a:t>и</a:t>
            </a:r>
            <a:r>
              <a:rPr sz="2100" i="1" spc="-4" dirty="0">
                <a:latin typeface="Times New Roman"/>
                <a:cs typeface="Times New Roman"/>
              </a:rPr>
              <a:t>л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i="1" spc="19" dirty="0">
                <a:latin typeface="Times New Roman"/>
                <a:cs typeface="Times New Roman"/>
              </a:rPr>
              <a:t>т</a:t>
            </a:r>
            <a:r>
              <a:rPr sz="2100" i="1" dirty="0">
                <a:latin typeface="Times New Roman"/>
                <a:cs typeface="Times New Roman"/>
              </a:rPr>
              <a:t>ам  </a:t>
            </a:r>
            <a:r>
              <a:rPr sz="2100" i="1" spc="-4" dirty="0">
                <a:latin typeface="Times New Roman"/>
                <a:cs typeface="Times New Roman"/>
              </a:rPr>
              <a:t>остаться.</a:t>
            </a:r>
            <a:endParaRPr sz="2100">
              <a:latin typeface="Times New Roman"/>
              <a:cs typeface="Times New Roman"/>
            </a:endParaRPr>
          </a:p>
          <a:p>
            <a:pPr marL="252413" marR="3810">
              <a:lnSpc>
                <a:spcPct val="80000"/>
              </a:lnSpc>
              <a:spcBef>
                <a:spcPts val="900"/>
              </a:spcBef>
              <a:buChar char="-"/>
              <a:tabLst>
                <a:tab pos="494824" algn="l"/>
                <a:tab pos="495300" algn="l"/>
                <a:tab pos="1378267" algn="l"/>
                <a:tab pos="1666399" algn="l"/>
                <a:tab pos="1881188" algn="l"/>
                <a:tab pos="2825115" algn="l"/>
                <a:tab pos="3085624" algn="l"/>
                <a:tab pos="3706654" algn="l"/>
                <a:tab pos="4023836" algn="l"/>
                <a:tab pos="4060984" algn="l"/>
                <a:tab pos="5109686" algn="l"/>
                <a:tab pos="5280660" algn="l"/>
                <a:tab pos="5516880" algn="l"/>
                <a:tab pos="6808470" algn="l"/>
                <a:tab pos="7377589" algn="l"/>
              </a:tabLst>
            </a:pPr>
            <a:r>
              <a:rPr sz="2100" spc="-116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spc="-26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обо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45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spc="-64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ти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4" dirty="0">
                <a:solidFill>
                  <a:srgbClr val="7030A0"/>
                </a:solidFill>
                <a:latin typeface="Times New Roman"/>
                <a:cs typeface="Times New Roman"/>
              </a:rPr>
              <a:t>я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-</a:t>
            </a:r>
            <a:r>
              <a:rPr sz="2100" spc="-45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spc="-64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т</a:t>
            </a:r>
            <a:r>
              <a:rPr sz="2100" spc="8" dirty="0">
                <a:solidFill>
                  <a:srgbClr val="7030A0"/>
                </a:solidFill>
                <a:latin typeface="Times New Roman"/>
                <a:cs typeface="Times New Roman"/>
              </a:rPr>
              <a:t>и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я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и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	</a:t>
            </a:r>
            <a:r>
              <a:rPr sz="2100" spc="-15" dirty="0">
                <a:solidFill>
                  <a:srgbClr val="7030A0"/>
                </a:solidFill>
                <a:latin typeface="Times New Roman"/>
                <a:cs typeface="Times New Roman"/>
              </a:rPr>
              <a:t>в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23" dirty="0">
                <a:solidFill>
                  <a:srgbClr val="7030A0"/>
                </a:solidFill>
                <a:latin typeface="Times New Roman"/>
                <a:cs typeface="Times New Roman"/>
              </a:rPr>
              <a:t>т</a:t>
            </a:r>
            <a:r>
              <a:rPr sz="2100" spc="8" dirty="0">
                <a:solidFill>
                  <a:srgbClr val="7030A0"/>
                </a:solidFill>
                <a:latin typeface="Times New Roman"/>
                <a:cs typeface="Times New Roman"/>
              </a:rPr>
              <a:t>р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е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тил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	И</a:t>
            </a:r>
            <a:r>
              <a:rPr sz="2100" spc="-34" dirty="0">
                <a:solidFill>
                  <a:srgbClr val="7030A0"/>
                </a:solidFill>
                <a:latin typeface="Times New Roman"/>
                <a:cs typeface="Times New Roman"/>
              </a:rPr>
              <a:t>в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н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-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ц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р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е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в</a:t>
            </a:r>
            <a:r>
              <a:rPr sz="2100" spc="8" dirty="0">
                <a:solidFill>
                  <a:srgbClr val="7030A0"/>
                </a:solidFill>
                <a:latin typeface="Times New Roman"/>
                <a:cs typeface="Times New Roman"/>
              </a:rPr>
              <a:t>и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ч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172" dirty="0">
                <a:solidFill>
                  <a:srgbClr val="7030A0"/>
                </a:solidFill>
                <a:latin typeface="Times New Roman"/>
                <a:cs typeface="Times New Roman"/>
              </a:rPr>
              <a:t>Т</a:t>
            </a:r>
            <a:r>
              <a:rPr sz="2100" spc="-26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т  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п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р</a:t>
            </a:r>
            <a:r>
              <a:rPr sz="2100" spc="53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и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,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41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п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ро</a:t>
            </a:r>
            <a:r>
              <a:rPr sz="2100" spc="8" dirty="0">
                <a:solidFill>
                  <a:srgbClr val="7030A0"/>
                </a:solidFill>
                <a:latin typeface="Times New Roman"/>
                <a:cs typeface="Times New Roman"/>
              </a:rPr>
              <a:t>й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ти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23" dirty="0">
                <a:solidFill>
                  <a:srgbClr val="7030A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ре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spc="-11" dirty="0">
                <a:solidFill>
                  <a:srgbClr val="7030A0"/>
                </a:solidFill>
                <a:latin typeface="Times New Roman"/>
                <a:cs typeface="Times New Roman"/>
              </a:rPr>
              <a:t>е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,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116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spc="-30" dirty="0">
                <a:solidFill>
                  <a:srgbClr val="7030A0"/>
                </a:solidFill>
                <a:latin typeface="Times New Roman"/>
                <a:cs typeface="Times New Roman"/>
              </a:rPr>
              <a:t>от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2100" spc="-30" dirty="0">
                <a:solidFill>
                  <a:srgbClr val="7030A0"/>
                </a:solidFill>
                <a:latin typeface="Times New Roman"/>
                <a:cs typeface="Times New Roman"/>
              </a:rPr>
              <a:t>р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у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ю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о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н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4" dirty="0">
                <a:solidFill>
                  <a:srgbClr val="7030A0"/>
                </a:solidFill>
                <a:latin typeface="Times New Roman"/>
                <a:cs typeface="Times New Roman"/>
              </a:rPr>
              <a:t>в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ы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п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у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с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ти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100" spc="-116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2100" spc="-26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л</a:t>
            </a:r>
            <a:r>
              <a:rPr sz="2100" dirty="0">
                <a:solidFill>
                  <a:srgbClr val="7030A0"/>
                </a:solidFill>
                <a:latin typeface="Times New Roman"/>
                <a:cs typeface="Times New Roman"/>
              </a:rPr>
              <a:t>обок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09" y="5447501"/>
            <a:ext cx="4492943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ответил, </a:t>
            </a:r>
            <a:r>
              <a:rPr sz="2100" spc="-15" dirty="0">
                <a:solidFill>
                  <a:srgbClr val="7030A0"/>
                </a:solidFill>
                <a:latin typeface="Times New Roman"/>
                <a:cs typeface="Times New Roman"/>
              </a:rPr>
              <a:t>что 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не </a:t>
            </a:r>
            <a:r>
              <a:rPr sz="2100" spc="-34" dirty="0">
                <a:solidFill>
                  <a:srgbClr val="7030A0"/>
                </a:solidFill>
                <a:latin typeface="Times New Roman"/>
                <a:cs typeface="Times New Roman"/>
              </a:rPr>
              <a:t>знает, </a:t>
            </a:r>
            <a:r>
              <a:rPr sz="2100" spc="-4" dirty="0">
                <a:solidFill>
                  <a:srgbClr val="7030A0"/>
                </a:solidFill>
                <a:latin typeface="Times New Roman"/>
                <a:cs typeface="Times New Roman"/>
              </a:rPr>
              <a:t>и они</a:t>
            </a:r>
            <a:r>
              <a:rPr sz="2100" spc="7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7030A0"/>
                </a:solidFill>
                <a:latin typeface="Times New Roman"/>
                <a:cs typeface="Times New Roman"/>
              </a:rPr>
              <a:t>разошлись.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823498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6974" y="5650332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solidFill>
                  <a:srgbClr val="808080"/>
                </a:solidFill>
                <a:latin typeface="Arial"/>
                <a:cs typeface="Arial"/>
              </a:rPr>
              <a:t>34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351" y="1106557"/>
            <a:ext cx="250078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26" dirty="0">
                <a:solidFill>
                  <a:srgbClr val="6C276A"/>
                </a:solidFill>
                <a:latin typeface="Arial"/>
                <a:cs typeface="Arial"/>
              </a:rPr>
              <a:t>ГОВОРЯЩИЕ</a:t>
            </a:r>
            <a:r>
              <a:rPr spc="-49" dirty="0">
                <a:solidFill>
                  <a:srgbClr val="6C276A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6C276A"/>
                </a:solidFill>
                <a:latin typeface="Arial"/>
                <a:cs typeface="Arial"/>
              </a:rPr>
              <a:t>ОТВЕТЫ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0187" y="2585989"/>
            <a:ext cx="2843813" cy="3369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7207" y="1551435"/>
            <a:ext cx="4655820" cy="35586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spc="-4" dirty="0">
                <a:solidFill>
                  <a:srgbClr val="000000"/>
                </a:solidFill>
              </a:rPr>
              <a:t>Ситуация </a:t>
            </a:r>
            <a:r>
              <a:rPr sz="2250" spc="-8" dirty="0">
                <a:solidFill>
                  <a:srgbClr val="000000"/>
                </a:solidFill>
              </a:rPr>
              <a:t>«Школа </a:t>
            </a:r>
            <a:r>
              <a:rPr sz="2250" spc="-23" dirty="0">
                <a:solidFill>
                  <a:srgbClr val="000000"/>
                </a:solidFill>
              </a:rPr>
              <a:t>будущего», </a:t>
            </a:r>
            <a:r>
              <a:rPr sz="2250" dirty="0">
                <a:solidFill>
                  <a:srgbClr val="000000"/>
                </a:solidFill>
              </a:rPr>
              <a:t>5</a:t>
            </a:r>
            <a:r>
              <a:rPr sz="2250" spc="-53" dirty="0">
                <a:solidFill>
                  <a:srgbClr val="000000"/>
                </a:solidFill>
              </a:rPr>
              <a:t> </a:t>
            </a:r>
            <a:r>
              <a:rPr sz="2250" spc="8" dirty="0">
                <a:solidFill>
                  <a:srgbClr val="000000"/>
                </a:solidFill>
              </a:rPr>
              <a:t>кл.</a:t>
            </a:r>
            <a:endParaRPr sz="2250"/>
          </a:p>
        </p:txBody>
      </p:sp>
      <p:sp>
        <p:nvSpPr>
          <p:cNvPr id="7" name="object 7"/>
          <p:cNvSpPr txBox="1"/>
          <p:nvPr/>
        </p:nvSpPr>
        <p:spPr>
          <a:xfrm>
            <a:off x="278349" y="1944234"/>
            <a:ext cx="6442234" cy="350576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</a:ln>
        </p:spPr>
        <p:txBody>
          <a:bodyPr vert="horz" wrap="square" lIns="0" tIns="27146" rIns="0" bIns="0" rtlCol="0">
            <a:spAutoFit/>
          </a:bodyPr>
          <a:lstStyle/>
          <a:p>
            <a:pPr marL="68104">
              <a:spcBef>
                <a:spcPts val="213"/>
              </a:spcBef>
            </a:pPr>
            <a:r>
              <a:rPr sz="2100" b="1" spc="-26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нужно </a:t>
            </a:r>
            <a:r>
              <a:rPr sz="2100" b="1" spc="-11" dirty="0">
                <a:solidFill>
                  <a:srgbClr val="FFFFFF"/>
                </a:solidFill>
                <a:latin typeface="Arial"/>
                <a:cs typeface="Arial"/>
              </a:rPr>
              <a:t>обязательно</a:t>
            </a:r>
            <a:r>
              <a:rPr sz="2100" b="1" spc="1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FFFFFF"/>
                </a:solidFill>
                <a:latin typeface="Arial"/>
                <a:cs typeface="Arial"/>
              </a:rPr>
              <a:t>сохранить?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11" y="2430266"/>
            <a:ext cx="5890736" cy="269304"/>
          </a:xfrm>
          <a:prstGeom prst="rect">
            <a:avLst/>
          </a:prstGeom>
          <a:solidFill>
            <a:srgbClr val="F8F8F8"/>
          </a:solidFill>
          <a:ln w="10794">
            <a:solidFill>
              <a:srgbClr val="4C4C4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2115"/>
              </a:lnSpc>
            </a:pPr>
            <a:r>
              <a:rPr spc="-4" dirty="0">
                <a:latin typeface="Arial"/>
                <a:cs typeface="Arial"/>
              </a:rPr>
              <a:t>сохранить </a:t>
            </a:r>
            <a:r>
              <a:rPr spc="-19" dirty="0">
                <a:latin typeface="Arial"/>
                <a:cs typeface="Arial"/>
              </a:rPr>
              <a:t>всех </a:t>
            </a:r>
            <a:r>
              <a:rPr spc="-11" dirty="0">
                <a:latin typeface="Arial"/>
                <a:cs typeface="Arial"/>
              </a:rPr>
              <a:t>учителей </a:t>
            </a:r>
            <a:r>
              <a:rPr spc="-8" dirty="0">
                <a:latin typeface="Arial"/>
                <a:cs typeface="Arial"/>
              </a:rPr>
              <a:t>так </a:t>
            </a:r>
            <a:r>
              <a:rPr spc="11" dirty="0">
                <a:latin typeface="Arial"/>
                <a:cs typeface="Arial"/>
              </a:rPr>
              <a:t>как </a:t>
            </a:r>
            <a:r>
              <a:rPr spc="-4" dirty="0">
                <a:latin typeface="Arial"/>
                <a:cs typeface="Arial"/>
              </a:rPr>
              <a:t>они самые</a:t>
            </a:r>
            <a:r>
              <a:rPr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лучшие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988" y="2888942"/>
            <a:ext cx="3683794" cy="525304"/>
          </a:xfrm>
          <a:prstGeom prst="rect">
            <a:avLst/>
          </a:prstGeom>
          <a:solidFill>
            <a:srgbClr val="DCDCDC"/>
          </a:solidFill>
          <a:ln w="9525">
            <a:solidFill>
              <a:srgbClr val="212121"/>
            </a:solidFill>
          </a:ln>
        </p:spPr>
        <p:txBody>
          <a:bodyPr vert="horz" wrap="square" lIns="0" tIns="37624" rIns="0" bIns="0" rtlCol="0">
            <a:spAutoFit/>
          </a:bodyPr>
          <a:lstStyle/>
          <a:p>
            <a:pPr marL="68580" marR="366236">
              <a:lnSpc>
                <a:spcPts val="1890"/>
              </a:lnSpc>
              <a:spcBef>
                <a:spcPts val="296"/>
              </a:spcBef>
            </a:pPr>
            <a:r>
              <a:rPr dirty="0">
                <a:latin typeface="Arial"/>
                <a:cs typeface="Arial"/>
              </a:rPr>
              <a:t>Я бы </a:t>
            </a:r>
            <a:r>
              <a:rPr spc="-34" dirty="0">
                <a:latin typeface="Arial"/>
                <a:cs typeface="Arial"/>
              </a:rPr>
              <a:t>хотел </a:t>
            </a:r>
            <a:r>
              <a:rPr spc="-8" dirty="0">
                <a:latin typeface="Arial"/>
                <a:cs typeface="Arial"/>
              </a:rPr>
              <a:t>чтобы наша школа  </a:t>
            </a:r>
            <a:r>
              <a:rPr spc="-4" dirty="0">
                <a:latin typeface="Arial"/>
                <a:cs typeface="Arial"/>
              </a:rPr>
              <a:t>не изменила </a:t>
            </a:r>
            <a:r>
              <a:rPr spc="-8" dirty="0">
                <a:latin typeface="Arial"/>
                <a:cs typeface="Arial"/>
              </a:rPr>
              <a:t>своих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традиций.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1515" y="2430266"/>
            <a:ext cx="1952149" cy="269304"/>
          </a:xfrm>
          <a:prstGeom prst="rect">
            <a:avLst/>
          </a:prstGeom>
          <a:solidFill>
            <a:srgbClr val="F8F8F8"/>
          </a:solidFill>
          <a:ln w="9525">
            <a:solidFill>
              <a:srgbClr val="A1A1A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2115"/>
              </a:lnSpc>
            </a:pPr>
            <a:r>
              <a:rPr dirty="0">
                <a:latin typeface="Arial"/>
                <a:cs typeface="Arial"/>
              </a:rPr>
              <a:t>И</a:t>
            </a:r>
            <a:r>
              <a:rPr spc="-11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поваров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4638" y="2888942"/>
            <a:ext cx="4137660" cy="525304"/>
          </a:xfrm>
          <a:prstGeom prst="rect">
            <a:avLst/>
          </a:prstGeom>
          <a:solidFill>
            <a:srgbClr val="DCDCDC"/>
          </a:solidFill>
          <a:ln w="9525">
            <a:solidFill>
              <a:srgbClr val="212121"/>
            </a:solidFill>
          </a:ln>
        </p:spPr>
        <p:txBody>
          <a:bodyPr vert="horz" wrap="square" lIns="0" tIns="37624" rIns="0" bIns="0" rtlCol="0">
            <a:spAutoFit/>
          </a:bodyPr>
          <a:lstStyle/>
          <a:p>
            <a:pPr marL="68104" marR="507683">
              <a:lnSpc>
                <a:spcPts val="1890"/>
              </a:lnSpc>
              <a:spcBef>
                <a:spcPts val="296"/>
              </a:spcBef>
            </a:pPr>
            <a:r>
              <a:rPr dirty="0">
                <a:latin typeface="Arial"/>
                <a:cs typeface="Arial"/>
              </a:rPr>
              <a:t>Я бы </a:t>
            </a:r>
            <a:r>
              <a:rPr spc="-34" dirty="0">
                <a:latin typeface="Arial"/>
                <a:cs typeface="Arial"/>
              </a:rPr>
              <a:t>хотел </a:t>
            </a:r>
            <a:r>
              <a:rPr spc="-4" dirty="0">
                <a:latin typeface="Arial"/>
                <a:cs typeface="Arial"/>
              </a:rPr>
              <a:t>чтобы </a:t>
            </a:r>
            <a:r>
              <a:rPr dirty="0">
                <a:latin typeface="Arial"/>
                <a:cs typeface="Arial"/>
              </a:rPr>
              <a:t>в </a:t>
            </a:r>
            <a:r>
              <a:rPr spc="-8" dirty="0">
                <a:latin typeface="Arial"/>
                <a:cs typeface="Arial"/>
              </a:rPr>
              <a:t>нашей школе  </a:t>
            </a:r>
            <a:r>
              <a:rPr spc="-4" dirty="0">
                <a:latin typeface="Arial"/>
                <a:cs typeface="Arial"/>
              </a:rPr>
              <a:t>остались </a:t>
            </a:r>
            <a:r>
              <a:rPr spc="-8" dirty="0">
                <a:latin typeface="Arial"/>
                <a:cs typeface="Arial"/>
              </a:rPr>
              <a:t>те </a:t>
            </a:r>
            <a:r>
              <a:rPr dirty="0">
                <a:latin typeface="Arial"/>
                <a:cs typeface="Arial"/>
              </a:rPr>
              <a:t>же </a:t>
            </a:r>
            <a:r>
              <a:rPr spc="-4" dirty="0">
                <a:latin typeface="Arial"/>
                <a:cs typeface="Arial"/>
              </a:rPr>
              <a:t>самые</a:t>
            </a:r>
            <a:r>
              <a:rPr spc="-49" dirty="0">
                <a:latin typeface="Arial"/>
                <a:cs typeface="Arial"/>
              </a:rPr>
              <a:t> </a:t>
            </a:r>
            <a:r>
              <a:rPr spc="-11" dirty="0">
                <a:latin typeface="Arial"/>
                <a:cs typeface="Arial"/>
              </a:rPr>
              <a:t>учителя.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987" y="3617233"/>
            <a:ext cx="4291013" cy="520014"/>
          </a:xfrm>
          <a:prstGeom prst="rect">
            <a:avLst/>
          </a:prstGeom>
          <a:solidFill>
            <a:srgbClr val="F8F8F8"/>
          </a:solidFill>
          <a:ln w="9525">
            <a:solidFill>
              <a:srgbClr val="818181"/>
            </a:solidFill>
          </a:ln>
        </p:spPr>
        <p:txBody>
          <a:bodyPr vert="horz" wrap="square" lIns="0" tIns="32385" rIns="0" bIns="0" rtlCol="0">
            <a:spAutoFit/>
          </a:bodyPr>
          <a:lstStyle/>
          <a:p>
            <a:pPr marL="68580" marR="193358">
              <a:lnSpc>
                <a:spcPts val="1943"/>
              </a:lnSpc>
              <a:spcBef>
                <a:spcPts val="255"/>
              </a:spcBef>
            </a:pPr>
            <a:r>
              <a:rPr spc="-19" dirty="0">
                <a:latin typeface="Arial"/>
                <a:cs typeface="Arial"/>
              </a:rPr>
              <a:t>обязательно </a:t>
            </a:r>
            <a:r>
              <a:rPr spc="-4" dirty="0">
                <a:latin typeface="Arial"/>
                <a:cs typeface="Arial"/>
              </a:rPr>
              <a:t>надо сохранить </a:t>
            </a:r>
            <a:r>
              <a:rPr spc="-11" dirty="0">
                <a:latin typeface="Arial"/>
                <a:cs typeface="Arial"/>
              </a:rPr>
              <a:t>учитель,  </a:t>
            </a:r>
            <a:r>
              <a:rPr spc="-8" dirty="0">
                <a:latin typeface="Arial"/>
                <a:cs typeface="Arial"/>
              </a:rPr>
              <a:t>которые </a:t>
            </a:r>
            <a:r>
              <a:rPr spc="-11" dirty="0">
                <a:latin typeface="Arial"/>
                <a:cs typeface="Arial"/>
              </a:rPr>
              <a:t>умеют объяснять </a:t>
            </a:r>
            <a:r>
              <a:rPr spc="-8" dirty="0">
                <a:latin typeface="Arial"/>
                <a:cs typeface="Arial"/>
              </a:rPr>
              <a:t>свой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урок!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3715" y="3617233"/>
            <a:ext cx="3599021" cy="525304"/>
          </a:xfrm>
          <a:prstGeom prst="rect">
            <a:avLst/>
          </a:prstGeom>
          <a:solidFill>
            <a:srgbClr val="F8F8F8"/>
          </a:solidFill>
          <a:ln w="9525">
            <a:solidFill>
              <a:srgbClr val="818181"/>
            </a:solidFill>
          </a:ln>
        </p:spPr>
        <p:txBody>
          <a:bodyPr vert="horz" wrap="square" lIns="0" tIns="37624" rIns="0" bIns="0" rtlCol="0">
            <a:spAutoFit/>
          </a:bodyPr>
          <a:lstStyle/>
          <a:p>
            <a:pPr marL="68104" marR="242888">
              <a:lnSpc>
                <a:spcPts val="1890"/>
              </a:lnSpc>
              <a:spcBef>
                <a:spcPts val="296"/>
              </a:spcBef>
            </a:pPr>
            <a:r>
              <a:rPr spc="-4" dirty="0">
                <a:latin typeface="Arial"/>
                <a:cs typeface="Arial"/>
              </a:rPr>
              <a:t>мне </a:t>
            </a:r>
            <a:r>
              <a:rPr spc="-8" dirty="0">
                <a:latin typeface="Arial"/>
                <a:cs typeface="Arial"/>
              </a:rPr>
              <a:t>нравится то, что </a:t>
            </a:r>
            <a:r>
              <a:rPr spc="-4" dirty="0">
                <a:latin typeface="Arial"/>
                <a:cs typeface="Arial"/>
              </a:rPr>
              <a:t>нам </a:t>
            </a:r>
            <a:r>
              <a:rPr spc="-11" dirty="0">
                <a:latin typeface="Arial"/>
                <a:cs typeface="Arial"/>
              </a:rPr>
              <a:t>дают  </a:t>
            </a:r>
            <a:r>
              <a:rPr spc="-8" dirty="0">
                <a:latin typeface="Arial"/>
                <a:cs typeface="Arial"/>
              </a:rPr>
              <a:t>хорошие </a:t>
            </a:r>
            <a:r>
              <a:rPr dirty="0">
                <a:latin typeface="Arial"/>
                <a:cs typeface="Arial"/>
              </a:rPr>
              <a:t>и </a:t>
            </a:r>
            <a:r>
              <a:rPr spc="-4" dirty="0">
                <a:latin typeface="Arial"/>
                <a:cs typeface="Arial"/>
              </a:rPr>
              <a:t>силные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знания!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265" y="4299633"/>
            <a:ext cx="7961471" cy="1016945"/>
          </a:xfrm>
          <a:prstGeom prst="rect">
            <a:avLst/>
          </a:prstGeom>
          <a:solidFill>
            <a:srgbClr val="E0E0E0"/>
          </a:solidFill>
          <a:ln w="9525">
            <a:solidFill>
              <a:srgbClr val="6F6F6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8580" marR="441484">
              <a:lnSpc>
                <a:spcPct val="89200"/>
              </a:lnSpc>
              <a:spcBef>
                <a:spcPts val="240"/>
              </a:spcBef>
              <a:tabLst>
                <a:tab pos="2881313" algn="l"/>
              </a:tabLst>
            </a:pPr>
            <a:r>
              <a:rPr dirty="0">
                <a:latin typeface="Arial"/>
                <a:cs typeface="Arial"/>
              </a:rPr>
              <a:t>В </a:t>
            </a:r>
            <a:r>
              <a:rPr spc="-8" dirty="0">
                <a:latin typeface="Arial"/>
                <a:cs typeface="Arial"/>
              </a:rPr>
              <a:t>школе </a:t>
            </a:r>
            <a:r>
              <a:rPr spc="-23" dirty="0">
                <a:latin typeface="Arial"/>
                <a:cs typeface="Arial"/>
              </a:rPr>
              <a:t>будущего </a:t>
            </a:r>
            <a:r>
              <a:rPr dirty="0">
                <a:latin typeface="Arial"/>
                <a:cs typeface="Arial"/>
              </a:rPr>
              <a:t>я бы </a:t>
            </a:r>
            <a:r>
              <a:rPr spc="-19" dirty="0">
                <a:latin typeface="Arial"/>
                <a:cs typeface="Arial"/>
              </a:rPr>
              <a:t>обязательно </a:t>
            </a:r>
            <a:r>
              <a:rPr spc="-8" dirty="0">
                <a:latin typeface="Arial"/>
                <a:cs typeface="Arial"/>
              </a:rPr>
              <a:t>сохранил </a:t>
            </a:r>
            <a:r>
              <a:rPr spc="-11" dirty="0">
                <a:latin typeface="Arial"/>
                <a:cs typeface="Arial"/>
              </a:rPr>
              <a:t>учителей </a:t>
            </a:r>
            <a:r>
              <a:rPr spc="-4" dirty="0">
                <a:latin typeface="Arial"/>
                <a:cs typeface="Arial"/>
              </a:rPr>
              <a:t>(особенно  </a:t>
            </a:r>
            <a:r>
              <a:rPr spc="-8" dirty="0">
                <a:latin typeface="Arial"/>
                <a:cs typeface="Arial"/>
              </a:rPr>
              <a:t>справедливых,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добрым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	с </a:t>
            </a:r>
            <a:r>
              <a:rPr spc="-8" dirty="0">
                <a:latin typeface="Arial"/>
                <a:cs typeface="Arial"/>
              </a:rPr>
              <a:t>хорошим чувством юмора) </a:t>
            </a:r>
            <a:r>
              <a:rPr spc="-19" dirty="0">
                <a:latin typeface="Arial"/>
                <a:cs typeface="Arial"/>
              </a:rPr>
              <a:t>ведь </a:t>
            </a:r>
            <a:r>
              <a:rPr dirty="0">
                <a:latin typeface="Arial"/>
                <a:cs typeface="Arial"/>
              </a:rPr>
              <a:t>в </a:t>
            </a:r>
            <a:r>
              <a:rPr spc="-4" dirty="0">
                <a:latin typeface="Arial"/>
                <a:cs typeface="Arial"/>
              </a:rPr>
              <a:t>данный  момент </a:t>
            </a:r>
            <a:r>
              <a:rPr spc="-11" dirty="0">
                <a:latin typeface="Arial"/>
                <a:cs typeface="Arial"/>
              </a:rPr>
              <a:t>люди </a:t>
            </a:r>
            <a:r>
              <a:rPr spc="-15" dirty="0">
                <a:latin typeface="Arial"/>
                <a:cs typeface="Arial"/>
              </a:rPr>
              <a:t>выходят </a:t>
            </a:r>
            <a:r>
              <a:rPr dirty="0">
                <a:latin typeface="Arial"/>
                <a:cs typeface="Arial"/>
              </a:rPr>
              <a:t>из </a:t>
            </a:r>
            <a:r>
              <a:rPr spc="-8" dirty="0">
                <a:latin typeface="Arial"/>
                <a:cs typeface="Arial"/>
              </a:rPr>
              <a:t>школ </a:t>
            </a:r>
            <a:r>
              <a:rPr spc="-19" dirty="0">
                <a:latin typeface="Arial"/>
                <a:cs typeface="Arial"/>
              </a:rPr>
              <a:t>хотя </a:t>
            </a:r>
            <a:r>
              <a:rPr dirty="0">
                <a:latin typeface="Arial"/>
                <a:cs typeface="Arial"/>
              </a:rPr>
              <a:t>бы с </a:t>
            </a:r>
            <a:r>
              <a:rPr spc="4" dirty="0">
                <a:latin typeface="Arial"/>
                <a:cs typeface="Arial"/>
              </a:rPr>
              <a:t>какими </a:t>
            </a:r>
            <a:r>
              <a:rPr spc="-8" dirty="0">
                <a:latin typeface="Arial"/>
                <a:cs typeface="Arial"/>
              </a:rPr>
              <a:t>то </a:t>
            </a:r>
            <a:r>
              <a:rPr spc="-4" dirty="0">
                <a:latin typeface="Arial"/>
                <a:cs typeface="Arial"/>
              </a:rPr>
              <a:t>знаниями, </a:t>
            </a:r>
            <a:r>
              <a:rPr dirty="0">
                <a:latin typeface="Arial"/>
                <a:cs typeface="Arial"/>
              </a:rPr>
              <a:t>а в  </a:t>
            </a:r>
            <a:r>
              <a:rPr spc="-19" dirty="0">
                <a:latin typeface="Arial"/>
                <a:cs typeface="Arial"/>
              </a:rPr>
              <a:t>будущем </a:t>
            </a:r>
            <a:r>
              <a:rPr dirty="0">
                <a:latin typeface="Arial"/>
                <a:cs typeface="Arial"/>
              </a:rPr>
              <a:t>я </a:t>
            </a:r>
            <a:r>
              <a:rPr spc="-4" dirty="0">
                <a:latin typeface="Arial"/>
                <a:cs typeface="Arial"/>
              </a:rPr>
              <a:t>не смогу </a:t>
            </a:r>
            <a:r>
              <a:rPr spc="-8" dirty="0">
                <a:latin typeface="Arial"/>
                <a:cs typeface="Arial"/>
              </a:rPr>
              <a:t>представить что </a:t>
            </a:r>
            <a:r>
              <a:rPr dirty="0">
                <a:latin typeface="Arial"/>
                <a:cs typeface="Arial"/>
              </a:rPr>
              <a:t>бы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было.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247039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6974" y="5650332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solidFill>
                  <a:srgbClr val="808080"/>
                </a:solidFill>
                <a:latin typeface="Arial"/>
                <a:cs typeface="Arial"/>
              </a:rPr>
              <a:t>35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351" y="1106557"/>
            <a:ext cx="250078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26" dirty="0">
                <a:solidFill>
                  <a:srgbClr val="6C276A"/>
                </a:solidFill>
                <a:latin typeface="Arial"/>
                <a:cs typeface="Arial"/>
              </a:rPr>
              <a:t>ГОВОРЯЩИЕ</a:t>
            </a:r>
            <a:r>
              <a:rPr spc="-49" dirty="0">
                <a:solidFill>
                  <a:srgbClr val="6C276A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6C276A"/>
                </a:solidFill>
                <a:latin typeface="Arial"/>
                <a:cs typeface="Arial"/>
              </a:rPr>
              <a:t>ОТВЕТЫ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0187" y="2585989"/>
            <a:ext cx="2843813" cy="3369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7207" y="1551435"/>
            <a:ext cx="4655820" cy="35586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spc="-4" dirty="0">
                <a:solidFill>
                  <a:srgbClr val="000000"/>
                </a:solidFill>
              </a:rPr>
              <a:t>Ситуация </a:t>
            </a:r>
            <a:r>
              <a:rPr sz="2250" spc="-8" dirty="0">
                <a:solidFill>
                  <a:srgbClr val="000000"/>
                </a:solidFill>
              </a:rPr>
              <a:t>«Школа </a:t>
            </a:r>
            <a:r>
              <a:rPr sz="2250" spc="-23" dirty="0">
                <a:solidFill>
                  <a:srgbClr val="000000"/>
                </a:solidFill>
              </a:rPr>
              <a:t>будущего», </a:t>
            </a:r>
            <a:r>
              <a:rPr sz="2250" dirty="0">
                <a:solidFill>
                  <a:srgbClr val="000000"/>
                </a:solidFill>
              </a:rPr>
              <a:t>5</a:t>
            </a:r>
            <a:r>
              <a:rPr sz="2250" spc="-53" dirty="0">
                <a:solidFill>
                  <a:srgbClr val="000000"/>
                </a:solidFill>
              </a:rPr>
              <a:t> </a:t>
            </a:r>
            <a:r>
              <a:rPr sz="2250" spc="8" dirty="0">
                <a:solidFill>
                  <a:srgbClr val="000000"/>
                </a:solidFill>
              </a:rPr>
              <a:t>кл.</a:t>
            </a:r>
            <a:endParaRPr sz="2250"/>
          </a:p>
        </p:txBody>
      </p:sp>
      <p:sp>
        <p:nvSpPr>
          <p:cNvPr id="7" name="object 7"/>
          <p:cNvSpPr txBox="1"/>
          <p:nvPr/>
        </p:nvSpPr>
        <p:spPr>
          <a:xfrm>
            <a:off x="278349" y="1944234"/>
            <a:ext cx="4986338" cy="350576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</a:ln>
        </p:spPr>
        <p:txBody>
          <a:bodyPr vert="horz" wrap="square" lIns="0" tIns="27146" rIns="0" bIns="0" rtlCol="0">
            <a:spAutoFit/>
          </a:bodyPr>
          <a:lstStyle/>
          <a:p>
            <a:pPr marL="68104">
              <a:spcBef>
                <a:spcPts val="213"/>
              </a:spcBef>
            </a:pPr>
            <a:r>
              <a:rPr sz="2100" b="1" spc="-26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нужно </a:t>
            </a:r>
            <a:r>
              <a:rPr sz="2100" b="1" spc="-11" dirty="0">
                <a:solidFill>
                  <a:srgbClr val="FFFFFF"/>
                </a:solidFill>
                <a:latin typeface="Arial"/>
                <a:cs typeface="Arial"/>
              </a:rPr>
              <a:t>обязательно</a:t>
            </a:r>
            <a:r>
              <a:rPr sz="2100" b="1" spc="1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FFFFFF"/>
                </a:solidFill>
                <a:latin typeface="Arial"/>
                <a:cs typeface="Arial"/>
              </a:rPr>
              <a:t>изменить?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3635" y="1822675"/>
            <a:ext cx="2057876" cy="303449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26194" rIns="0" bIns="0" rtlCol="0">
            <a:spAutoFit/>
          </a:bodyPr>
          <a:lstStyle/>
          <a:p>
            <a:pPr marL="68580">
              <a:spcBef>
                <a:spcPts val="206"/>
              </a:spcBef>
            </a:pPr>
            <a:r>
              <a:rPr spc="-15" dirty="0">
                <a:latin typeface="Arial"/>
                <a:cs typeface="Arial"/>
              </a:rPr>
              <a:t>Убрать</a:t>
            </a:r>
            <a:r>
              <a:rPr spc="-2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конкурсы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8196" y="2336644"/>
            <a:ext cx="2282666" cy="113685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104" marR="81915">
              <a:spcBef>
                <a:spcPts val="225"/>
              </a:spcBef>
            </a:pPr>
            <a:r>
              <a:rPr spc="-8" dirty="0">
                <a:latin typeface="Arial"/>
                <a:cs typeface="Arial"/>
              </a:rPr>
              <a:t>все </a:t>
            </a:r>
            <a:r>
              <a:rPr spc="-19" dirty="0">
                <a:latin typeface="Arial"/>
                <a:cs typeface="Arial"/>
              </a:rPr>
              <a:t>дети </a:t>
            </a:r>
            <a:r>
              <a:rPr spc="-11" dirty="0">
                <a:latin typeface="Arial"/>
                <a:cs typeface="Arial"/>
              </a:rPr>
              <a:t>должны  </a:t>
            </a:r>
            <a:r>
              <a:rPr spc="-15" dirty="0">
                <a:latin typeface="Arial"/>
                <a:cs typeface="Arial"/>
              </a:rPr>
              <a:t>ходить </a:t>
            </a:r>
            <a:r>
              <a:rPr dirty="0">
                <a:latin typeface="Arial"/>
                <a:cs typeface="Arial"/>
              </a:rPr>
              <a:t>в </a:t>
            </a:r>
            <a:r>
              <a:rPr spc="-8" dirty="0">
                <a:latin typeface="Arial"/>
                <a:cs typeface="Arial"/>
              </a:rPr>
              <a:t>школьной  </a:t>
            </a:r>
            <a:r>
              <a:rPr spc="-4" dirty="0">
                <a:latin typeface="Arial"/>
                <a:cs typeface="Arial"/>
              </a:rPr>
              <a:t>форме но</a:t>
            </a:r>
            <a:r>
              <a:rPr spc="-41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выбирать  </a:t>
            </a:r>
            <a:r>
              <a:rPr spc="-4" dirty="0">
                <a:latin typeface="Arial"/>
                <a:cs typeface="Arial"/>
              </a:rPr>
              <a:t>они ее </a:t>
            </a:r>
            <a:r>
              <a:rPr spc="-11" dirty="0">
                <a:latin typeface="Arial"/>
                <a:cs typeface="Arial"/>
              </a:rPr>
              <a:t>долны</a:t>
            </a:r>
            <a:r>
              <a:rPr spc="-3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сами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396" y="2436952"/>
            <a:ext cx="2042636" cy="582852"/>
          </a:xfrm>
          <a:prstGeom prst="rect">
            <a:avLst/>
          </a:prstGeom>
          <a:solidFill>
            <a:srgbClr val="E0E0E0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104" marR="70009">
              <a:spcBef>
                <a:spcPts val="225"/>
              </a:spcBef>
            </a:pPr>
            <a:r>
              <a:rPr spc="-19" dirty="0">
                <a:latin typeface="Arial"/>
                <a:cs typeface="Arial"/>
              </a:rPr>
              <a:t>сделать </a:t>
            </a:r>
            <a:r>
              <a:rPr spc="-8" dirty="0">
                <a:latin typeface="Arial"/>
                <a:cs typeface="Arial"/>
              </a:rPr>
              <a:t>фонтан </a:t>
            </a:r>
            <a:r>
              <a:rPr dirty="0">
                <a:latin typeface="Arial"/>
                <a:cs typeface="Arial"/>
              </a:rPr>
              <a:t>и  </a:t>
            </a:r>
            <a:r>
              <a:rPr spc="-41" dirty="0">
                <a:latin typeface="Arial"/>
                <a:cs typeface="Arial"/>
              </a:rPr>
              <a:t>пруд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7386" y="2436952"/>
            <a:ext cx="3718084" cy="582852"/>
          </a:xfrm>
          <a:prstGeom prst="rect">
            <a:avLst/>
          </a:prstGeom>
          <a:solidFill>
            <a:srgbClr val="E0E0E0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104" marR="157639">
              <a:spcBef>
                <a:spcPts val="225"/>
              </a:spcBef>
            </a:pPr>
            <a:r>
              <a:rPr spc="-19" dirty="0">
                <a:latin typeface="Arial"/>
                <a:cs typeface="Arial"/>
              </a:rPr>
              <a:t>сделать </a:t>
            </a:r>
            <a:r>
              <a:rPr spc="-4" dirty="0">
                <a:latin typeface="Arial"/>
                <a:cs typeface="Arial"/>
              </a:rPr>
              <a:t>ремонт </a:t>
            </a:r>
            <a:r>
              <a:rPr spc="-11" dirty="0">
                <a:latin typeface="Arial"/>
                <a:cs typeface="Arial"/>
              </a:rPr>
              <a:t>во </a:t>
            </a:r>
            <a:r>
              <a:rPr spc="-19" dirty="0">
                <a:latin typeface="Arial"/>
                <a:cs typeface="Arial"/>
              </a:rPr>
              <a:t>всех  </a:t>
            </a:r>
            <a:r>
              <a:rPr spc="-8" dirty="0">
                <a:latin typeface="Arial"/>
                <a:cs typeface="Arial"/>
              </a:rPr>
              <a:t>кабинетах </a:t>
            </a:r>
            <a:r>
              <a:rPr spc="-11" dirty="0">
                <a:latin typeface="Arial"/>
                <a:cs typeface="Arial"/>
              </a:rPr>
              <a:t>столовой </a:t>
            </a:r>
            <a:r>
              <a:rPr dirty="0">
                <a:latin typeface="Arial"/>
                <a:cs typeface="Arial"/>
              </a:rPr>
              <a:t>и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коридорах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349" y="3143621"/>
            <a:ext cx="2791778" cy="600421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7620" rIns="0" bIns="0" rtlCol="0">
            <a:spAutoFit/>
          </a:bodyPr>
          <a:lstStyle/>
          <a:p>
            <a:pPr marL="68104" marR="129064">
              <a:lnSpc>
                <a:spcPct val="106700"/>
              </a:lnSpc>
              <a:spcBef>
                <a:spcPts val="60"/>
              </a:spcBef>
            </a:pPr>
            <a:r>
              <a:rPr spc="-19" dirty="0">
                <a:latin typeface="Arial"/>
                <a:cs typeface="Arial"/>
              </a:rPr>
              <a:t>дети </a:t>
            </a:r>
            <a:r>
              <a:rPr spc="-4" dirty="0">
                <a:latin typeface="Arial"/>
                <a:cs typeface="Arial"/>
              </a:rPr>
              <a:t>по </a:t>
            </a:r>
            <a:r>
              <a:rPr spc="-8" dirty="0">
                <a:latin typeface="Arial"/>
                <a:cs typeface="Arial"/>
              </a:rPr>
              <a:t>школе </a:t>
            </a:r>
            <a:r>
              <a:rPr spc="-4" dirty="0">
                <a:latin typeface="Arial"/>
                <a:cs typeface="Arial"/>
              </a:rPr>
              <a:t>не  носились </a:t>
            </a:r>
            <a:r>
              <a:rPr spc="11" dirty="0">
                <a:latin typeface="Arial"/>
                <a:cs typeface="Arial"/>
              </a:rPr>
              <a:t>как</a:t>
            </a:r>
            <a:r>
              <a:rPr spc="-49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оголделые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0188" y="3950551"/>
            <a:ext cx="1937385" cy="19188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30004" rIns="0" bIns="0" rtlCol="0">
            <a:spAutoFit/>
          </a:bodyPr>
          <a:lstStyle/>
          <a:p>
            <a:pPr marL="68104">
              <a:spcBef>
                <a:spcPts val="236"/>
              </a:spcBef>
            </a:pPr>
            <a:r>
              <a:rPr sz="1050" b="1" i="1" spc="-4" dirty="0">
                <a:solidFill>
                  <a:srgbClr val="FFFFFF"/>
                </a:solidFill>
                <a:latin typeface="Arial"/>
                <a:cs typeface="Arial"/>
              </a:rPr>
              <a:t>Прим. Один </a:t>
            </a:r>
            <a:r>
              <a:rPr sz="1050" b="1" i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050" b="1" i="1" spc="-4" dirty="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sz="1050" b="1" i="1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i="1" spc="-8" dirty="0">
                <a:solidFill>
                  <a:srgbClr val="FFFFFF"/>
                </a:solidFill>
                <a:latin typeface="Arial"/>
                <a:cs typeface="Arial"/>
              </a:rPr>
              <a:t>работ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396" y="3892839"/>
            <a:ext cx="5913596" cy="305853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104">
              <a:spcBef>
                <a:spcPts val="225"/>
              </a:spcBef>
            </a:pP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когда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мы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ходим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школу то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нам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pc="-19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бы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 плотили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961" y="4293098"/>
            <a:ext cx="7044214" cy="896303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7144" rIns="0" bIns="0" rtlCol="0">
            <a:spAutoFit/>
          </a:bodyPr>
          <a:lstStyle/>
          <a:p>
            <a:pPr marL="68104" marR="79058">
              <a:lnSpc>
                <a:spcPct val="106900"/>
              </a:lnSpc>
              <a:spcBef>
                <a:spcPts val="56"/>
              </a:spcBef>
            </a:pPr>
            <a:r>
              <a:rPr spc="-8" dirty="0">
                <a:latin typeface="Arial"/>
                <a:cs typeface="Arial"/>
              </a:rPr>
              <a:t>Некоторые уроки </a:t>
            </a:r>
            <a:r>
              <a:rPr spc="-11" dirty="0">
                <a:latin typeface="Arial"/>
                <a:cs typeface="Arial"/>
              </a:rPr>
              <a:t>должны проводится </a:t>
            </a:r>
            <a:r>
              <a:rPr spc="-4" dirty="0">
                <a:latin typeface="Arial"/>
                <a:cs typeface="Arial"/>
              </a:rPr>
              <a:t>на </a:t>
            </a:r>
            <a:r>
              <a:rPr spc="-8" dirty="0">
                <a:latin typeface="Arial"/>
                <a:cs typeface="Arial"/>
              </a:rPr>
              <a:t>улице.(для избежания  </a:t>
            </a:r>
            <a:r>
              <a:rPr spc="-11" dirty="0">
                <a:latin typeface="Arial"/>
                <a:cs typeface="Arial"/>
              </a:rPr>
              <a:t>близорукости </a:t>
            </a:r>
            <a:r>
              <a:rPr dirty="0">
                <a:latin typeface="Arial"/>
                <a:cs typeface="Arial"/>
              </a:rPr>
              <a:t>и </a:t>
            </a:r>
            <a:r>
              <a:rPr spc="-8" dirty="0">
                <a:latin typeface="Arial"/>
                <a:cs typeface="Arial"/>
              </a:rPr>
              <a:t>что </a:t>
            </a:r>
            <a:r>
              <a:rPr dirty="0">
                <a:latin typeface="Arial"/>
                <a:cs typeface="Arial"/>
              </a:rPr>
              <a:t>бы </a:t>
            </a:r>
            <a:r>
              <a:rPr spc="-19" dirty="0">
                <a:latin typeface="Arial"/>
                <a:cs typeface="Arial"/>
              </a:rPr>
              <a:t>хотя </a:t>
            </a:r>
            <a:r>
              <a:rPr dirty="0">
                <a:latin typeface="Arial"/>
                <a:cs typeface="Arial"/>
              </a:rPr>
              <a:t>бы </a:t>
            </a:r>
            <a:r>
              <a:rPr spc="-4" dirty="0">
                <a:latin typeface="Arial"/>
                <a:cs typeface="Arial"/>
              </a:rPr>
              <a:t>ученик </a:t>
            </a:r>
            <a:r>
              <a:rPr spc="-11" dirty="0">
                <a:latin typeface="Arial"/>
                <a:cs typeface="Arial"/>
              </a:rPr>
              <a:t>находился </a:t>
            </a:r>
            <a:r>
              <a:rPr spc="-4" dirty="0">
                <a:latin typeface="Arial"/>
                <a:cs typeface="Arial"/>
              </a:rPr>
              <a:t>10-20 минут на  </a:t>
            </a:r>
            <a:r>
              <a:rPr spc="-15" dirty="0">
                <a:latin typeface="Arial"/>
                <a:cs typeface="Arial"/>
              </a:rPr>
              <a:t>улице,ведь </a:t>
            </a:r>
            <a:r>
              <a:rPr spc="-8" dirty="0">
                <a:latin typeface="Arial"/>
                <a:cs typeface="Arial"/>
              </a:rPr>
              <a:t>так </a:t>
            </a:r>
            <a:r>
              <a:rPr spc="-4" dirty="0">
                <a:latin typeface="Arial"/>
                <a:cs typeface="Arial"/>
              </a:rPr>
              <a:t>лучше </a:t>
            </a:r>
            <a:r>
              <a:rPr spc="-15" dirty="0">
                <a:latin typeface="Arial"/>
                <a:cs typeface="Arial"/>
              </a:rPr>
              <a:t>усваивается</a:t>
            </a:r>
            <a:r>
              <a:rPr spc="-11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информация.)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4961" y="5319208"/>
            <a:ext cx="3483293" cy="623411"/>
          </a:xfrm>
          <a:custGeom>
            <a:avLst/>
            <a:gdLst/>
            <a:ahLst/>
            <a:cxnLst/>
            <a:rect l="l" t="t" r="r" b="b"/>
            <a:pathLst>
              <a:path w="4644390" h="831215">
                <a:moveTo>
                  <a:pt x="4643920" y="0"/>
                </a:moveTo>
                <a:lnTo>
                  <a:pt x="0" y="0"/>
                </a:lnTo>
                <a:lnTo>
                  <a:pt x="0" y="830999"/>
                </a:lnTo>
                <a:lnTo>
                  <a:pt x="4643920" y="830999"/>
                </a:lnTo>
                <a:lnTo>
                  <a:pt x="464392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284016" y="5338259"/>
            <a:ext cx="323564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4" dirty="0">
                <a:latin typeface="Arial"/>
                <a:cs typeface="Arial"/>
              </a:rPr>
              <a:t>мне не </a:t>
            </a:r>
            <a:r>
              <a:rPr spc="-8" dirty="0">
                <a:latin typeface="Arial"/>
                <a:cs typeface="Arial"/>
              </a:rPr>
              <a:t>нравится </a:t>
            </a:r>
            <a:r>
              <a:rPr spc="-4" dirty="0">
                <a:latin typeface="Arial"/>
                <a:cs typeface="Arial"/>
              </a:rPr>
              <a:t>манная </a:t>
            </a:r>
            <a:r>
              <a:rPr spc="4" dirty="0">
                <a:latin typeface="Arial"/>
                <a:cs typeface="Arial"/>
              </a:rPr>
              <a:t>каша  </a:t>
            </a:r>
            <a:r>
              <a:rPr dirty="0">
                <a:latin typeface="Arial"/>
                <a:cs typeface="Arial"/>
              </a:rPr>
              <a:t>в </a:t>
            </a:r>
            <a:r>
              <a:rPr spc="-8" dirty="0">
                <a:latin typeface="Arial"/>
                <a:cs typeface="Arial"/>
              </a:rPr>
              <a:t>школьной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столовой!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4991" y="3143621"/>
            <a:ext cx="3095625" cy="600421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7620" rIns="0" bIns="0" rtlCol="0">
            <a:spAutoFit/>
          </a:bodyPr>
          <a:lstStyle/>
          <a:p>
            <a:pPr marL="68104" marR="100013">
              <a:lnSpc>
                <a:spcPct val="106700"/>
              </a:lnSpc>
              <a:spcBef>
                <a:spcPts val="60"/>
              </a:spcBef>
            </a:pPr>
            <a:r>
              <a:rPr spc="-4" dirty="0">
                <a:latin typeface="Arial"/>
                <a:cs typeface="Arial"/>
              </a:rPr>
              <a:t>надо изменить учебники</a:t>
            </a:r>
            <a:r>
              <a:rPr spc="-71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на  </a:t>
            </a:r>
            <a:r>
              <a:rPr spc="-11" dirty="0">
                <a:latin typeface="Arial"/>
                <a:cs typeface="Arial"/>
              </a:rPr>
              <a:t>планшеты </a:t>
            </a:r>
            <a:r>
              <a:rPr spc="11" dirty="0">
                <a:latin typeface="Arial"/>
                <a:cs typeface="Arial"/>
              </a:rPr>
              <a:t>как </a:t>
            </a:r>
            <a:r>
              <a:rPr dirty="0">
                <a:latin typeface="Arial"/>
                <a:cs typeface="Arial"/>
              </a:rPr>
              <a:t>в</a:t>
            </a:r>
            <a:r>
              <a:rPr spc="-26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америке!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23928" y="5332210"/>
            <a:ext cx="3618548" cy="623411"/>
          </a:xfrm>
          <a:custGeom>
            <a:avLst/>
            <a:gdLst/>
            <a:ahLst/>
            <a:cxnLst/>
            <a:rect l="l" t="t" r="r" b="b"/>
            <a:pathLst>
              <a:path w="4824730" h="831215">
                <a:moveTo>
                  <a:pt x="4824539" y="0"/>
                </a:moveTo>
                <a:lnTo>
                  <a:pt x="0" y="0"/>
                </a:lnTo>
                <a:lnTo>
                  <a:pt x="0" y="830999"/>
                </a:lnTo>
                <a:lnTo>
                  <a:pt x="4824539" y="830999"/>
                </a:lnTo>
                <a:lnTo>
                  <a:pt x="48245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3982983" y="5351259"/>
            <a:ext cx="329898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4" dirty="0">
                <a:latin typeface="Arial"/>
                <a:cs typeface="Arial"/>
              </a:rPr>
              <a:t>учится </a:t>
            </a:r>
            <a:r>
              <a:rPr spc="-23" dirty="0">
                <a:latin typeface="Arial"/>
                <a:cs typeface="Arial"/>
              </a:rPr>
              <a:t>отдельно от </a:t>
            </a:r>
            <a:r>
              <a:rPr spc="-11" dirty="0">
                <a:latin typeface="Arial"/>
                <a:cs typeface="Arial"/>
              </a:rPr>
              <a:t>мальчиков.  </a:t>
            </a:r>
            <a:r>
              <a:rPr spc="-4" dirty="0">
                <a:latin typeface="Arial"/>
                <a:cs typeface="Arial"/>
              </a:rPr>
              <a:t>Они </a:t>
            </a:r>
            <a:r>
              <a:rPr spc="-11" dirty="0">
                <a:latin typeface="Arial"/>
                <a:cs typeface="Arial"/>
              </a:rPr>
              <a:t>мешают </a:t>
            </a:r>
            <a:r>
              <a:rPr spc="-15" dirty="0">
                <a:latin typeface="Arial"/>
                <a:cs typeface="Arial"/>
              </a:rPr>
              <a:t>работать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13538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6974" y="5650332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solidFill>
                  <a:srgbClr val="808080"/>
                </a:solidFill>
                <a:latin typeface="Arial"/>
                <a:cs typeface="Arial"/>
              </a:rPr>
              <a:t>36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351" y="1106557"/>
            <a:ext cx="250078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26" dirty="0">
                <a:solidFill>
                  <a:srgbClr val="6C276A"/>
                </a:solidFill>
                <a:latin typeface="Arial"/>
                <a:cs typeface="Arial"/>
              </a:rPr>
              <a:t>ГОВОРЯЩИЕ</a:t>
            </a:r>
            <a:r>
              <a:rPr spc="-49" dirty="0">
                <a:solidFill>
                  <a:srgbClr val="6C276A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6C276A"/>
                </a:solidFill>
                <a:latin typeface="Arial"/>
                <a:cs typeface="Arial"/>
              </a:rPr>
              <a:t>ОТВЕТЫ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0187" y="2585989"/>
            <a:ext cx="2843813" cy="3369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7207" y="1551435"/>
            <a:ext cx="4655820" cy="35586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spc="-4" dirty="0">
                <a:solidFill>
                  <a:srgbClr val="000000"/>
                </a:solidFill>
              </a:rPr>
              <a:t>Ситуация </a:t>
            </a:r>
            <a:r>
              <a:rPr sz="2250" spc="-8" dirty="0">
                <a:solidFill>
                  <a:srgbClr val="000000"/>
                </a:solidFill>
              </a:rPr>
              <a:t>«Школа </a:t>
            </a:r>
            <a:r>
              <a:rPr sz="2250" spc="-23" dirty="0">
                <a:solidFill>
                  <a:srgbClr val="000000"/>
                </a:solidFill>
              </a:rPr>
              <a:t>будущего», </a:t>
            </a:r>
            <a:r>
              <a:rPr sz="2250" dirty="0">
                <a:solidFill>
                  <a:srgbClr val="000000"/>
                </a:solidFill>
              </a:rPr>
              <a:t>5</a:t>
            </a:r>
            <a:r>
              <a:rPr sz="2250" spc="-53" dirty="0">
                <a:solidFill>
                  <a:srgbClr val="000000"/>
                </a:solidFill>
              </a:rPr>
              <a:t> </a:t>
            </a:r>
            <a:r>
              <a:rPr sz="2250" spc="8" dirty="0">
                <a:solidFill>
                  <a:srgbClr val="000000"/>
                </a:solidFill>
              </a:rPr>
              <a:t>кл.</a:t>
            </a:r>
            <a:endParaRPr sz="2250"/>
          </a:p>
        </p:txBody>
      </p:sp>
      <p:sp>
        <p:nvSpPr>
          <p:cNvPr id="7" name="object 7"/>
          <p:cNvSpPr txBox="1"/>
          <p:nvPr/>
        </p:nvSpPr>
        <p:spPr>
          <a:xfrm>
            <a:off x="166487" y="1944234"/>
            <a:ext cx="4986338" cy="350576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</a:ln>
        </p:spPr>
        <p:txBody>
          <a:bodyPr vert="horz" wrap="square" lIns="0" tIns="27146" rIns="0" bIns="0" rtlCol="0">
            <a:spAutoFit/>
          </a:bodyPr>
          <a:lstStyle/>
          <a:p>
            <a:pPr marL="68104">
              <a:spcBef>
                <a:spcPts val="213"/>
              </a:spcBef>
            </a:pP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Какой </a:t>
            </a:r>
            <a:r>
              <a:rPr sz="2100" b="1" spc="-26" dirty="0">
                <a:solidFill>
                  <a:srgbClr val="FFFFFF"/>
                </a:solidFill>
                <a:latin typeface="Arial"/>
                <a:cs typeface="Arial"/>
              </a:rPr>
              <a:t>будет </a:t>
            </a:r>
            <a:r>
              <a:rPr sz="2100" b="1" spc="-23" dirty="0">
                <a:solidFill>
                  <a:srgbClr val="FFFFFF"/>
                </a:solidFill>
                <a:latin typeface="Arial"/>
                <a:cs typeface="Arial"/>
              </a:rPr>
              <a:t>школа </a:t>
            </a: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100" b="1" spc="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9" dirty="0">
                <a:solidFill>
                  <a:srgbClr val="FFFFFF"/>
                </a:solidFill>
                <a:latin typeface="Arial"/>
                <a:cs typeface="Arial"/>
              </a:rPr>
              <a:t>будущем?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487" y="2391775"/>
            <a:ext cx="2947988" cy="316914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39529" rIns="0" bIns="0" rtlCol="0">
            <a:spAutoFit/>
          </a:bodyPr>
          <a:lstStyle/>
          <a:p>
            <a:pPr marL="60008">
              <a:spcBef>
                <a:spcPts val="311"/>
              </a:spcBef>
            </a:pPr>
            <a:r>
              <a:rPr spc="-4" dirty="0">
                <a:latin typeface="Arial"/>
                <a:cs typeface="Arial"/>
              </a:rPr>
              <a:t>Изучение </a:t>
            </a:r>
            <a:r>
              <a:rPr spc="4" dirty="0">
                <a:latin typeface="Arial"/>
                <a:cs typeface="Arial"/>
              </a:rPr>
              <a:t>языка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1" dirty="0">
                <a:latin typeface="Arial"/>
                <a:cs typeface="Arial"/>
              </a:rPr>
              <a:t>животных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487" y="2780928"/>
            <a:ext cx="5334476" cy="303449"/>
          </a:xfrm>
          <a:prstGeom prst="rect">
            <a:avLst/>
          </a:prstGeom>
          <a:solidFill>
            <a:srgbClr val="E0E0E0"/>
          </a:solidFill>
        </p:spPr>
        <p:txBody>
          <a:bodyPr vert="horz" wrap="square" lIns="0" tIns="26194" rIns="0" bIns="0" rtlCol="0">
            <a:spAutoFit/>
          </a:bodyPr>
          <a:lstStyle/>
          <a:p>
            <a:pPr marL="68104">
              <a:spcBef>
                <a:spcPts val="206"/>
              </a:spcBef>
            </a:pPr>
            <a:r>
              <a:rPr spc="-23" dirty="0">
                <a:latin typeface="Arial"/>
                <a:cs typeface="Arial"/>
              </a:rPr>
              <a:t>будут </a:t>
            </a:r>
            <a:r>
              <a:rPr spc="-4" dirty="0">
                <a:latin typeface="Arial"/>
                <a:cs typeface="Arial"/>
              </a:rPr>
              <a:t>новые </a:t>
            </a:r>
            <a:r>
              <a:rPr spc="-8" dirty="0">
                <a:latin typeface="Arial"/>
                <a:cs typeface="Arial"/>
              </a:rPr>
              <a:t>учебник </a:t>
            </a:r>
            <a:r>
              <a:rPr spc="-4" dirty="0">
                <a:latin typeface="Arial"/>
                <a:cs typeface="Arial"/>
              </a:rPr>
              <a:t>например</a:t>
            </a:r>
            <a:r>
              <a:rPr spc="23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галограммы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4275" y="4020721"/>
            <a:ext cx="2715101" cy="1157626"/>
          </a:xfrm>
          <a:prstGeom prst="rect">
            <a:avLst/>
          </a:prstGeom>
          <a:solidFill>
            <a:srgbClr val="CDCDCD"/>
          </a:solidFill>
        </p:spPr>
        <p:txBody>
          <a:bodyPr vert="horz" wrap="square" lIns="0" tIns="16193" rIns="0" bIns="0" rtlCol="0">
            <a:spAutoFit/>
          </a:bodyPr>
          <a:lstStyle/>
          <a:p>
            <a:pPr marL="68104" marR="295751">
              <a:lnSpc>
                <a:spcPct val="103699"/>
              </a:lnSpc>
              <a:spcBef>
                <a:spcPts val="127"/>
              </a:spcBef>
            </a:pPr>
            <a:r>
              <a:rPr spc="-4" dirty="0">
                <a:latin typeface="Arial"/>
                <a:cs typeface="Arial"/>
              </a:rPr>
              <a:t>электронные</a:t>
            </a:r>
            <a:r>
              <a:rPr spc="-71" dirty="0">
                <a:latin typeface="Arial"/>
                <a:cs typeface="Arial"/>
              </a:rPr>
              <a:t> </a:t>
            </a:r>
            <a:r>
              <a:rPr spc="-11" dirty="0">
                <a:latin typeface="Arial"/>
                <a:cs typeface="Arial"/>
              </a:rPr>
              <a:t>учителя.  </a:t>
            </a:r>
            <a:r>
              <a:rPr spc="-4" dirty="0">
                <a:latin typeface="Arial"/>
                <a:cs typeface="Arial"/>
              </a:rPr>
              <a:t>электронные доски  </a:t>
            </a:r>
            <a:r>
              <a:rPr spc="-23" dirty="0">
                <a:latin typeface="Arial"/>
                <a:cs typeface="Arial"/>
              </a:rPr>
              <a:t>везде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компютеры</a:t>
            </a:r>
            <a:endParaRPr>
              <a:latin typeface="Arial"/>
              <a:cs typeface="Arial"/>
            </a:endParaRPr>
          </a:p>
          <a:p>
            <a:pPr marL="68104"/>
            <a:r>
              <a:rPr spc="-11" dirty="0">
                <a:latin typeface="Arial"/>
                <a:cs typeface="Arial"/>
              </a:rPr>
              <a:t>все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электронное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11206" y="1646634"/>
            <a:ext cx="1836896" cy="255270"/>
          </a:xfrm>
          <a:custGeom>
            <a:avLst/>
            <a:gdLst/>
            <a:ahLst/>
            <a:cxnLst/>
            <a:rect l="l" t="t" r="r" b="b"/>
            <a:pathLst>
              <a:path w="2449195" h="340359">
                <a:moveTo>
                  <a:pt x="2449068" y="0"/>
                </a:moveTo>
                <a:lnTo>
                  <a:pt x="0" y="0"/>
                </a:lnTo>
                <a:lnTo>
                  <a:pt x="0" y="339851"/>
                </a:lnTo>
                <a:lnTo>
                  <a:pt x="2449068" y="339851"/>
                </a:lnTo>
                <a:lnTo>
                  <a:pt x="24490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5901681" y="1615393"/>
            <a:ext cx="17930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latin typeface="Arial"/>
                <a:cs typeface="Arial"/>
              </a:rPr>
              <a:t>Можно</a:t>
            </a:r>
            <a:r>
              <a:rPr spc="-56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добавить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11205" y="1920954"/>
            <a:ext cx="2028825" cy="255270"/>
          </a:xfrm>
          <a:custGeom>
            <a:avLst/>
            <a:gdLst/>
            <a:ahLst/>
            <a:cxnLst/>
            <a:rect l="l" t="t" r="r" b="b"/>
            <a:pathLst>
              <a:path w="2705100" h="340360">
                <a:moveTo>
                  <a:pt x="1371587" y="0"/>
                </a:moveTo>
                <a:lnTo>
                  <a:pt x="1269492" y="0"/>
                </a:lnTo>
                <a:lnTo>
                  <a:pt x="0" y="0"/>
                </a:lnTo>
                <a:lnTo>
                  <a:pt x="0" y="339852"/>
                </a:lnTo>
                <a:lnTo>
                  <a:pt x="1269492" y="339852"/>
                </a:lnTo>
                <a:lnTo>
                  <a:pt x="1371587" y="339852"/>
                </a:lnTo>
                <a:lnTo>
                  <a:pt x="1371587" y="0"/>
                </a:lnTo>
                <a:close/>
              </a:path>
              <a:path w="2705100" h="340360">
                <a:moveTo>
                  <a:pt x="2705087" y="0"/>
                </a:moveTo>
                <a:lnTo>
                  <a:pt x="1874520" y="0"/>
                </a:lnTo>
                <a:lnTo>
                  <a:pt x="1455420" y="0"/>
                </a:lnTo>
                <a:lnTo>
                  <a:pt x="1371600" y="0"/>
                </a:lnTo>
                <a:lnTo>
                  <a:pt x="1371600" y="339852"/>
                </a:lnTo>
                <a:lnTo>
                  <a:pt x="1455420" y="339852"/>
                </a:lnTo>
                <a:lnTo>
                  <a:pt x="1874520" y="339852"/>
                </a:lnTo>
                <a:lnTo>
                  <a:pt x="2705087" y="339852"/>
                </a:lnTo>
                <a:lnTo>
                  <a:pt x="27050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5901681" y="1889713"/>
            <a:ext cx="204739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19" dirty="0">
                <a:latin typeface="Arial"/>
                <a:cs typeface="Arial"/>
              </a:rPr>
              <a:t>предмет </a:t>
            </a:r>
            <a:r>
              <a:rPr dirty="0">
                <a:latin typeface="Arial"/>
                <a:cs typeface="Arial"/>
              </a:rPr>
              <a:t>- </a:t>
            </a:r>
            <a:r>
              <a:rPr spc="-4" dirty="0">
                <a:latin typeface="Arial"/>
                <a:cs typeface="Arial"/>
              </a:rPr>
              <a:t>по</a:t>
            </a:r>
            <a:r>
              <a:rPr spc="-23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играм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9879" y="5238427"/>
            <a:ext cx="6768941" cy="623411"/>
          </a:xfrm>
          <a:custGeom>
            <a:avLst/>
            <a:gdLst/>
            <a:ahLst/>
            <a:cxnLst/>
            <a:rect l="l" t="t" r="r" b="b"/>
            <a:pathLst>
              <a:path w="9025255" h="831215">
                <a:moveTo>
                  <a:pt x="9024810" y="0"/>
                </a:moveTo>
                <a:lnTo>
                  <a:pt x="0" y="0"/>
                </a:lnTo>
                <a:lnTo>
                  <a:pt x="0" y="830999"/>
                </a:lnTo>
                <a:lnTo>
                  <a:pt x="9024810" y="830999"/>
                </a:lnTo>
                <a:lnTo>
                  <a:pt x="902481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169879" y="5257473"/>
            <a:ext cx="676894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8104" marR="120015">
              <a:spcBef>
                <a:spcPts val="75"/>
              </a:spcBef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Ученики </a:t>
            </a:r>
            <a:r>
              <a:rPr spc="-23" dirty="0">
                <a:solidFill>
                  <a:srgbClr val="FFFFFF"/>
                </a:solidFill>
                <a:latin typeface="Arial"/>
                <a:cs typeface="Arial"/>
              </a:rPr>
              <a:t>будут </a:t>
            </a:r>
            <a:r>
              <a:rPr spc="-19" dirty="0">
                <a:solidFill>
                  <a:srgbClr val="FFFFFF"/>
                </a:solidFill>
                <a:latin typeface="Arial"/>
                <a:cs typeface="Arial"/>
              </a:rPr>
              <a:t>долго </a:t>
            </a:r>
            <a:r>
              <a:rPr spc="-11" dirty="0">
                <a:solidFill>
                  <a:srgbClr val="FFFFFF"/>
                </a:solidFill>
                <a:latin typeface="Arial"/>
                <a:cs typeface="Arial"/>
              </a:rPr>
              <a:t>находиться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школе. Если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ученики </a:t>
            </a:r>
            <a:r>
              <a:rPr spc="-23" dirty="0">
                <a:solidFill>
                  <a:srgbClr val="FFFFFF"/>
                </a:solidFill>
                <a:latin typeface="Arial"/>
                <a:cs typeface="Arial"/>
              </a:rPr>
              <a:t>будут  </a:t>
            </a: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вести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себя </a:t>
            </a: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хорошо, то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могут </a:t>
            </a: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отпустить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 домой.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5904" y="3538081"/>
            <a:ext cx="5566886" cy="438626"/>
          </a:xfrm>
          <a:custGeom>
            <a:avLst/>
            <a:gdLst/>
            <a:ahLst/>
            <a:cxnLst/>
            <a:rect l="l" t="t" r="r" b="b"/>
            <a:pathLst>
              <a:path w="7422515" h="584835">
                <a:moveTo>
                  <a:pt x="7422349" y="0"/>
                </a:moveTo>
                <a:lnTo>
                  <a:pt x="0" y="0"/>
                </a:lnTo>
                <a:lnTo>
                  <a:pt x="0" y="584771"/>
                </a:lnTo>
                <a:lnTo>
                  <a:pt x="7422349" y="584771"/>
                </a:lnTo>
                <a:lnTo>
                  <a:pt x="7422349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3045904" y="3553701"/>
            <a:ext cx="556688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8580">
              <a:spcBef>
                <a:spcPts val="75"/>
              </a:spcBef>
            </a:pPr>
            <a:r>
              <a:rPr sz="2400" dirty="0">
                <a:latin typeface="Arial"/>
                <a:cs typeface="Arial"/>
              </a:rPr>
              <a:t>Домашнюю </a:t>
            </a:r>
            <a:r>
              <a:rPr sz="2400" spc="-11" dirty="0">
                <a:latin typeface="Arial"/>
                <a:cs typeface="Arial"/>
              </a:rPr>
              <a:t>работу </a:t>
            </a:r>
            <a:r>
              <a:rPr sz="2400" spc="-15" dirty="0">
                <a:latin typeface="Arial"/>
                <a:cs typeface="Arial"/>
              </a:rPr>
              <a:t>задовать </a:t>
            </a:r>
            <a:r>
              <a:rPr sz="2400" spc="-4" dirty="0">
                <a:latin typeface="Arial"/>
                <a:cs typeface="Arial"/>
              </a:rPr>
              <a:t>не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68" dirty="0">
                <a:latin typeface="Arial"/>
                <a:cs typeface="Arial"/>
              </a:rPr>
              <a:t>будут.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78360" y="2828934"/>
            <a:ext cx="2914650" cy="255270"/>
          </a:xfrm>
          <a:custGeom>
            <a:avLst/>
            <a:gdLst/>
            <a:ahLst/>
            <a:cxnLst/>
            <a:rect l="l" t="t" r="r" b="b"/>
            <a:pathLst>
              <a:path w="3886200" h="340360">
                <a:moveTo>
                  <a:pt x="3886200" y="0"/>
                </a:moveTo>
                <a:lnTo>
                  <a:pt x="0" y="0"/>
                </a:lnTo>
                <a:lnTo>
                  <a:pt x="0" y="339851"/>
                </a:lnTo>
                <a:lnTo>
                  <a:pt x="3886200" y="339851"/>
                </a:lnTo>
                <a:lnTo>
                  <a:pt x="388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5778360" y="2797693"/>
            <a:ext cx="29146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pc="-4" dirty="0">
                <a:latin typeface="Arial"/>
                <a:cs typeface="Arial"/>
              </a:rPr>
              <a:t>ученики </a:t>
            </a:r>
            <a:r>
              <a:rPr dirty="0">
                <a:latin typeface="Arial"/>
                <a:cs typeface="Arial"/>
              </a:rPr>
              <a:t>и </a:t>
            </a:r>
            <a:r>
              <a:rPr spc="-15" dirty="0">
                <a:latin typeface="Arial"/>
                <a:cs typeface="Arial"/>
              </a:rPr>
              <a:t>учителя</a:t>
            </a:r>
            <a:r>
              <a:rPr spc="-56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передут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78360" y="3121542"/>
            <a:ext cx="2319338" cy="255270"/>
          </a:xfrm>
          <a:custGeom>
            <a:avLst/>
            <a:gdLst/>
            <a:ahLst/>
            <a:cxnLst/>
            <a:rect l="l" t="t" r="r" b="b"/>
            <a:pathLst>
              <a:path w="3092450" h="340360">
                <a:moveTo>
                  <a:pt x="3092196" y="0"/>
                </a:moveTo>
                <a:lnTo>
                  <a:pt x="422148" y="0"/>
                </a:lnTo>
                <a:lnTo>
                  <a:pt x="0" y="0"/>
                </a:lnTo>
                <a:lnTo>
                  <a:pt x="0" y="339852"/>
                </a:lnTo>
                <a:lnTo>
                  <a:pt x="422148" y="339852"/>
                </a:lnTo>
                <a:lnTo>
                  <a:pt x="3092196" y="339852"/>
                </a:lnTo>
                <a:lnTo>
                  <a:pt x="3092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5778360" y="3090301"/>
            <a:ext cx="231933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pc="-4" dirty="0">
                <a:latin typeface="Arial"/>
                <a:cs typeface="Arial"/>
              </a:rPr>
              <a:t>на</a:t>
            </a:r>
            <a:r>
              <a:rPr spc="-49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видеообразование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488" y="3537013"/>
            <a:ext cx="2785586" cy="1489030"/>
          </a:xfrm>
          <a:prstGeom prst="rect">
            <a:avLst/>
          </a:prstGeom>
          <a:solidFill>
            <a:srgbClr val="E0E0E0"/>
          </a:solidFill>
        </p:spPr>
        <p:txBody>
          <a:bodyPr vert="horz" wrap="square" lIns="0" tIns="7144" rIns="0" bIns="0" rtlCol="0">
            <a:spAutoFit/>
          </a:bodyPr>
          <a:lstStyle/>
          <a:p>
            <a:pPr marL="68104" marR="114776">
              <a:lnSpc>
                <a:spcPct val="107000"/>
              </a:lnSpc>
              <a:spcBef>
                <a:spcPts val="56"/>
              </a:spcBef>
            </a:pPr>
            <a:r>
              <a:rPr spc="-4" dirty="0">
                <a:latin typeface="Arial"/>
                <a:cs typeface="Arial"/>
              </a:rPr>
              <a:t>добрые </a:t>
            </a:r>
            <a:r>
              <a:rPr spc="-15" dirty="0">
                <a:latin typeface="Arial"/>
                <a:cs typeface="Arial"/>
              </a:rPr>
              <a:t>учителя </a:t>
            </a:r>
            <a:r>
              <a:rPr spc="-4" dirty="0">
                <a:latin typeface="Arial"/>
                <a:cs typeface="Arial"/>
              </a:rPr>
              <a:t>но если  ученик </a:t>
            </a:r>
            <a:r>
              <a:rPr spc="-34" dirty="0">
                <a:latin typeface="Arial"/>
                <a:cs typeface="Arial"/>
              </a:rPr>
              <a:t>будет </a:t>
            </a:r>
            <a:r>
              <a:rPr spc="-11" dirty="0">
                <a:latin typeface="Arial"/>
                <a:cs typeface="Arial"/>
              </a:rPr>
              <a:t>этим  </a:t>
            </a:r>
            <a:r>
              <a:rPr spc="-15" dirty="0">
                <a:latin typeface="Arial"/>
                <a:cs typeface="Arial"/>
              </a:rPr>
              <a:t>пользоватся </a:t>
            </a:r>
            <a:r>
              <a:rPr spc="-8" dirty="0">
                <a:latin typeface="Arial"/>
                <a:cs typeface="Arial"/>
              </a:rPr>
              <a:t>то </a:t>
            </a:r>
            <a:r>
              <a:rPr spc="-15" dirty="0">
                <a:latin typeface="Arial"/>
                <a:cs typeface="Arial"/>
              </a:rPr>
              <a:t>его  </a:t>
            </a:r>
            <a:r>
              <a:rPr spc="-11" dirty="0">
                <a:latin typeface="Arial"/>
                <a:cs typeface="Arial"/>
              </a:rPr>
              <a:t>переводили </a:t>
            </a:r>
            <a:r>
              <a:rPr spc="-4" dirty="0">
                <a:latin typeface="Arial"/>
                <a:cs typeface="Arial"/>
              </a:rPr>
              <a:t>на  домашнее</a:t>
            </a:r>
            <a:r>
              <a:rPr spc="-11" dirty="0">
                <a:latin typeface="Arial"/>
                <a:cs typeface="Arial"/>
              </a:rPr>
              <a:t> образование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38018" y="3187046"/>
            <a:ext cx="2488883" cy="256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8"/>
              </a:lnSpc>
            </a:pPr>
            <a:r>
              <a:rPr spc="-8" dirty="0">
                <a:latin typeface="Arial"/>
                <a:cs typeface="Arial"/>
              </a:rPr>
              <a:t>школа </a:t>
            </a:r>
            <a:r>
              <a:rPr spc="-34" dirty="0">
                <a:latin typeface="Arial"/>
                <a:cs typeface="Arial"/>
              </a:rPr>
              <a:t>будет</a:t>
            </a:r>
            <a:r>
              <a:rPr spc="-49" dirty="0">
                <a:latin typeface="Arial"/>
                <a:cs typeface="Arial"/>
              </a:rPr>
              <a:t> </a:t>
            </a:r>
            <a:r>
              <a:rPr spc="-11" dirty="0">
                <a:latin typeface="Arial"/>
                <a:cs typeface="Arial"/>
              </a:rPr>
              <a:t>летающая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9517" y="4168911"/>
            <a:ext cx="2010728" cy="859851"/>
          </a:xfrm>
          <a:prstGeom prst="rect">
            <a:avLst/>
          </a:prstGeom>
          <a:solidFill>
            <a:srgbClr val="BABABA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104" marR="106680">
              <a:spcBef>
                <a:spcPts val="225"/>
              </a:spcBef>
            </a:pPr>
            <a:r>
              <a:rPr spc="-8" dirty="0">
                <a:latin typeface="Arial"/>
                <a:cs typeface="Arial"/>
              </a:rPr>
              <a:t>обучение </a:t>
            </a:r>
            <a:r>
              <a:rPr dirty="0">
                <a:latin typeface="Arial"/>
                <a:cs typeface="Arial"/>
              </a:rPr>
              <a:t>в</a:t>
            </a:r>
            <a:r>
              <a:rPr spc="-6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очках  </a:t>
            </a:r>
            <a:r>
              <a:rPr spc="-8" dirty="0">
                <a:latin typeface="Arial"/>
                <a:cs typeface="Arial"/>
              </a:rPr>
              <a:t>виртуальной  </a:t>
            </a:r>
            <a:r>
              <a:rPr spc="-4" dirty="0">
                <a:latin typeface="Arial"/>
                <a:cs typeface="Arial"/>
              </a:rPr>
              <a:t>реальности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24231" y="2380669"/>
            <a:ext cx="4819650" cy="346710"/>
          </a:xfrm>
          <a:custGeom>
            <a:avLst/>
            <a:gdLst/>
            <a:ahLst/>
            <a:cxnLst/>
            <a:rect l="l" t="t" r="r" b="b"/>
            <a:pathLst>
              <a:path w="6426200" h="462280">
                <a:moveTo>
                  <a:pt x="6425920" y="0"/>
                </a:moveTo>
                <a:lnTo>
                  <a:pt x="0" y="0"/>
                </a:lnTo>
                <a:lnTo>
                  <a:pt x="0" y="461670"/>
                </a:lnTo>
                <a:lnTo>
                  <a:pt x="6425920" y="461670"/>
                </a:lnTo>
                <a:lnTo>
                  <a:pt x="642592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3224231" y="2399729"/>
            <a:ext cx="48196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8104">
              <a:spcBef>
                <a:spcPts val="75"/>
              </a:spcBef>
            </a:pPr>
            <a:r>
              <a:rPr spc="-4" dirty="0">
                <a:latin typeface="Arial"/>
                <a:cs typeface="Arial"/>
              </a:rPr>
              <a:t>Можно </a:t>
            </a:r>
            <a:r>
              <a:rPr spc="-11" dirty="0">
                <a:latin typeface="Arial"/>
                <a:cs typeface="Arial"/>
              </a:rPr>
              <a:t>приходить </a:t>
            </a:r>
            <a:r>
              <a:rPr dirty="0">
                <a:latin typeface="Arial"/>
                <a:cs typeface="Arial"/>
              </a:rPr>
              <a:t>с </a:t>
            </a:r>
            <a:r>
              <a:rPr spc="-4" dirty="0">
                <a:latin typeface="Arial"/>
                <a:cs typeface="Arial"/>
              </a:rPr>
              <a:t>домашними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питомцами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980204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00300"/>
            <a:ext cx="7077647" cy="1246495"/>
          </a:xfrm>
        </p:spPr>
        <p:txBody>
          <a:bodyPr/>
          <a:lstStyle/>
          <a:p>
            <a:pPr algn="ctr"/>
            <a:r>
              <a:rPr lang="ru-RU" sz="4050" dirty="0"/>
              <a:t>Переходим к практической части!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5149" y="1582178"/>
            <a:ext cx="3863340" cy="3077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2233" y="1583451"/>
            <a:ext cx="2692400" cy="30777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4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62"/>
            <a:ext cx="9144000" cy="55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понятие ФГОС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«функциональная грамотность»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целях обеспечения реализации программы основного общего образования … должны создаваться условия, обеспечивающие возможность… «формирования </a:t>
            </a:r>
            <a:r>
              <a:rPr lang="ru-RU" b="1" dirty="0"/>
              <a:t>функциональной грамотности </a:t>
            </a:r>
            <a:r>
              <a:rPr lang="ru-RU" dirty="0"/>
              <a:t>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/>
              <a:t>метапредметныхи</a:t>
            </a:r>
            <a:r>
              <a:rPr lang="ru-RU" dirty="0"/>
              <a:t>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14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Какие виды функциональной грамотности вы знаете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1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63"/>
            <a:ext cx="9144000" cy="55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6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2378</Words>
  <Application>Microsoft Office PowerPoint</Application>
  <PresentationFormat>Экран (4:3)</PresentationFormat>
  <Paragraphs>340</Paragraphs>
  <Slides>59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Calibri</vt:lpstr>
      <vt:lpstr>Carlito</vt:lpstr>
      <vt:lpstr>Palatino Linotype</vt:lpstr>
      <vt:lpstr>Tahoma</vt:lpstr>
      <vt:lpstr>Times New Roman</vt:lpstr>
      <vt:lpstr>Тема Office</vt:lpstr>
      <vt:lpstr> СПб АППО, доктор педагогических наук, профессор, krylovaon@mail.ru </vt:lpstr>
      <vt:lpstr>Функциональная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понятие ФГОС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Банки заданий на функциональную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выполнения заданий</vt:lpstr>
      <vt:lpstr>Презентация PowerPoint</vt:lpstr>
      <vt:lpstr>Презентация PowerPoint</vt:lpstr>
      <vt:lpstr>Естественнонаучная грамотность (2015)</vt:lpstr>
      <vt:lpstr>Презентация PowerPoint</vt:lpstr>
      <vt:lpstr>Презентация PowerPoint</vt:lpstr>
      <vt:lpstr>Финансовая грамотность</vt:lpstr>
      <vt:lpstr>четыре тематические области:  (содержание)  </vt:lpstr>
      <vt:lpstr>Виды умений (1)</vt:lpstr>
      <vt:lpstr>Виды умений (2)</vt:lpstr>
      <vt:lpstr>Виды умений (3)</vt:lpstr>
      <vt:lpstr>Виды умений (4)</vt:lpstr>
      <vt:lpstr>Контексты заданий</vt:lpstr>
      <vt:lpstr>Презентация PowerPoint</vt:lpstr>
      <vt:lpstr>Презентация PowerPoint</vt:lpstr>
      <vt:lpstr>Определение глобальной  компетентности</vt:lpstr>
      <vt:lpstr>Глобальная компетентность</vt:lpstr>
      <vt:lpstr>Уровень овладения глобальной  компетентностью</vt:lpstr>
      <vt:lpstr>По каким направлениям  создавались задания?</vt:lpstr>
      <vt:lpstr>Позиции ФГОС ООО (примеры)</vt:lpstr>
      <vt:lpstr>Позиции ФГОС ООО (примеры)</vt:lpstr>
      <vt:lpstr>Отбор содержания</vt:lpstr>
      <vt:lpstr>Какие аспекты содержания проверяются?</vt:lpstr>
      <vt:lpstr>Какие умения проверяет когнитивный тест</vt:lpstr>
      <vt:lpstr>Какие умения проверяет когнитивный тест</vt:lpstr>
      <vt:lpstr>Презентация PowerPoint</vt:lpstr>
      <vt:lpstr>ПОД КРЕАТИВНЫМ МЫШЛЕНИЕМ  БУДЕМ ПОНИМАТЬ</vt:lpstr>
      <vt:lpstr>СОДЕРЖАТЕЛЬНАЯ МОДЕЛЬ</vt:lpstr>
      <vt:lpstr>КОМПЕТЕНТНОСТНАЯ МОДЕЛЬ</vt:lpstr>
      <vt:lpstr>КОМПЕТЕНТНОСТНАЯ МОДЕЛЬ:  ПРИМЕРЫ ЗАДАНИЙ</vt:lpstr>
      <vt:lpstr>ИНСТРУМЕНТАРИЙ:  КРЕАТИВНОЕ САМОВЫРАЖЕНИЕ</vt:lpstr>
      <vt:lpstr>ЧТО ПОКАЗАЛА АПРОБАЦИЯ:  МЫШЛЕНИЕ «ВНУТРИ РАМКИ»</vt:lpstr>
      <vt:lpstr>Около 10% учащихся в ответе повторяют приведённый в  задании пример</vt:lpstr>
      <vt:lpstr>Ситуация «Школа будущего», 5 кл.</vt:lpstr>
      <vt:lpstr>Ситуация «Школа будущего», 5 кл.</vt:lpstr>
      <vt:lpstr>Ситуация «Школа будущего», 5 кл.</vt:lpstr>
      <vt:lpstr>Переходим к практической части!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грамотность</dc:title>
  <dc:creator>Крылова Ольга</dc:creator>
  <cp:lastModifiedBy>Ольга</cp:lastModifiedBy>
  <cp:revision>20</cp:revision>
  <dcterms:created xsi:type="dcterms:W3CDTF">2020-09-24T20:57:20Z</dcterms:created>
  <dcterms:modified xsi:type="dcterms:W3CDTF">2025-02-25T20:04:20Z</dcterms:modified>
</cp:coreProperties>
</file>