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7" r:id="rId9"/>
    <p:sldId id="265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008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988E7-EF23-4800-B36F-B9ECDC43C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677985-B518-4F89-A27B-B4AC92535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09FE1-A2A5-4407-B65D-FCAAD3E7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E94D-CE85-4CC3-B660-24F5F2BB865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167726-B925-45DB-B66B-FEE19F11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EE73C-3DCB-4F11-B792-EC5B4676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208D-50BF-4AEC-804D-98D4F3A2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6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0556C-C67E-4F02-BCEE-83B76228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6CD29D-5A91-44CD-8F59-187F780DD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E6A53F-338D-4880-B999-B86489A8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E94D-CE85-4CC3-B660-24F5F2BB865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FF31F-D995-4560-BA30-E5F74F96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98A07A-0D27-4B0E-923B-C769F7EC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208D-50BF-4AEC-804D-98D4F3A2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7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4FB322-C1C9-4726-B696-3E4F8EDD1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DBBB91-E75D-4CD0-B057-9208D92A3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1356E0-BC57-4410-9121-0B48F0C5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E94D-CE85-4CC3-B660-24F5F2BB865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D108-7884-4E49-AE5E-EC258B97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6A757B-C7BB-4A9B-A30E-7B6AFAC6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208D-50BF-4AEC-804D-98D4F3A2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6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36F8-E5D5-4B1D-92E4-A7CF6023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54C455-098D-493F-991D-4519DC01C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2E5AAB-7219-4F81-BD8D-CC87BA3A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E94D-CE85-4CC3-B660-24F5F2BB865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A4DE33-3477-461C-8FC9-D3E1E599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F7977-04BB-4082-B766-9E338BA5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208D-50BF-4AEC-804D-98D4F3A2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4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61019-896E-4593-86B7-3E843A50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2A95C5-B1E0-4006-9B58-F943D695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89342-950B-4850-9A98-100603E5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E94D-CE85-4CC3-B660-24F5F2BB865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CFEFF-09D1-4AE8-89C5-8D1055882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EE748-79DB-4FC7-AE4D-FD1B30A8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208D-50BF-4AEC-804D-98D4F3A2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B5AB3-04E6-4CAC-8EC8-54755E7C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3A519-8CFD-432B-8C15-0808EEC79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00700F-6EC0-4AD1-89C1-163C11340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811E7B-397F-447B-B7BB-927DF00A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E94D-CE85-4CC3-B660-24F5F2BB865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E3B4A2-F5BE-41D8-91D0-959B08F5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4B1316-262E-48E6-8864-0FF44A93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208D-50BF-4AEC-804D-98D4F3A2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9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8938B-DA75-40AC-8B9F-DF986887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92377B-4C14-44DF-89DB-DAE5552EE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0B2D21-996F-4D01-A6D7-9C96E3236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2B5199-8F09-4475-840D-5B7811E78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1B7114-0EDC-447F-BD53-78AB30931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1B9BC6-E698-4E32-95B6-E8169F55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E94D-CE85-4CC3-B660-24F5F2BB865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62FEE4-7640-46F9-8E49-C128638A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8560BC-6501-40BE-AB6F-E6079A11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208D-50BF-4AEC-804D-98D4F3A2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2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241CD-5B27-4E71-83E3-AF64401C9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149D9D-A5C7-4450-B453-4F5A7840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E94D-CE85-4CC3-B660-24F5F2BB865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BB302E-F63C-4AC3-B3BA-0F8F588F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A3DA46-6524-4F73-B3CC-BD51ADEF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208D-50BF-4AEC-804D-98D4F3A2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5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66195D-A2BE-4F31-86FA-E0D02961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E94D-CE85-4CC3-B660-24F5F2BB865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41F5A5-D1BE-432E-B475-1904C445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637E9B-529A-4E6F-AF3B-C3798E05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208D-50BF-4AEC-804D-98D4F3A2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1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885F2-7CE1-4519-AC30-A967FCB7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70002D-3B73-43E0-BAFC-2BFA20474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CE3D22-3B93-4005-9CDD-DB4707459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A29A57-F23A-43E8-95D6-9A8A1275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E94D-CE85-4CC3-B660-24F5F2BB865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18E794-FCD1-4D1B-A64B-433601EF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9C91CC-EB85-458F-B736-E3E21AEF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208D-50BF-4AEC-804D-98D4F3A2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54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DEF4A-C457-444E-A586-3C8692F7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6BC3DE2-F9CB-47DB-97A2-533E7D1E0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7BF2C0-2E59-458D-8ECA-2535AB6F9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2E4CAC-DDB6-4A2F-99ED-1E414032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E94D-CE85-4CC3-B660-24F5F2BB865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FA3B2-65CB-4E2A-B779-611B0A46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2B91B0-9629-4330-A3FE-0EFD0664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208D-50BF-4AEC-804D-98D4F3A2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8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811E5-1B67-4203-99B8-A3E19CE0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F6D85F-4EE8-48FE-B86D-3D7A60363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AC9173-B6A3-42F3-B342-F7ABDAC8C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DE94D-CE85-4CC3-B660-24F5F2BB8650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CFB35F-E30D-4047-8F81-62DE20EDA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E86877-8689-4F8E-A7A9-0A72CC8C7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208D-50BF-4AEC-804D-98D4F3A29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6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BDC8A0-3FDF-49F6-A078-B4C74BCA5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3" y="423534"/>
            <a:ext cx="5851065" cy="3295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127A5B-5F47-412C-B896-802A3CBEF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908" y="1418475"/>
            <a:ext cx="3742439" cy="5009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E51480-E33F-4209-A9DA-F970BB4CF628}"/>
              </a:ext>
            </a:extLst>
          </p:cNvPr>
          <p:cNvSpPr/>
          <p:nvPr/>
        </p:nvSpPr>
        <p:spPr>
          <a:xfrm>
            <a:off x="-557753" y="4786929"/>
            <a:ext cx="927585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Связь Истории и ОБЗР </a:t>
            </a:r>
          </a:p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 примере изучения курса </a:t>
            </a:r>
          </a:p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Великой Отечественно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й войны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DE074-6225-49C9-9C22-65C1D691A170}"/>
              </a:ext>
            </a:extLst>
          </p:cNvPr>
          <p:cNvSpPr txBox="1"/>
          <p:nvPr/>
        </p:nvSpPr>
        <p:spPr>
          <a:xfrm>
            <a:off x="6202283" y="429768"/>
            <a:ext cx="5989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/>
              <a:t>Маньякин</a:t>
            </a:r>
            <a:r>
              <a:rPr lang="ru-RU" b="1" dirty="0"/>
              <a:t> И.В.</a:t>
            </a:r>
          </a:p>
          <a:p>
            <a:pPr algn="r"/>
            <a:r>
              <a:rPr lang="ru-RU" b="1" dirty="0"/>
              <a:t>Учитель истории и обществознания </a:t>
            </a:r>
          </a:p>
          <a:p>
            <a:pPr algn="r"/>
            <a:r>
              <a:rPr lang="ru-RU" b="1" dirty="0"/>
              <a:t>ГБОУ школы№495 Московского района Санкт-Петербурга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E15E80-E781-411E-B74C-70514AD3D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53" y="423534"/>
            <a:ext cx="5851065" cy="3934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255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B62FFA82-9E2C-405D-9C20-3613C176F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419100"/>
            <a:ext cx="9372600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6BB83F-76B0-4F67-834E-84CE23F5CA4B}"/>
              </a:ext>
            </a:extLst>
          </p:cNvPr>
          <p:cNvSpPr txBox="1"/>
          <p:nvPr/>
        </p:nvSpPr>
        <p:spPr>
          <a:xfrm>
            <a:off x="9723120" y="213360"/>
            <a:ext cx="22326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2025 год</a:t>
            </a:r>
            <a:r>
              <a:rPr lang="ru-RU" dirty="0"/>
              <a:t>, по указу Президента Российской Федерации, объявлен </a:t>
            </a:r>
            <a:r>
              <a:rPr lang="ru-RU" b="1" dirty="0"/>
              <a:t>Годом защитника Отечества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Он посвящён сохранению исторической памяти и приурочен к 80-летию Победы в Великой Отечественной войне 1941–1945 годов.</a:t>
            </a:r>
          </a:p>
          <a:p>
            <a:endParaRPr lang="ru-RU" b="1" dirty="0"/>
          </a:p>
          <a:p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74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E38B174-DE25-4B96-91B3-25F9FDC58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742887"/>
              </p:ext>
            </p:extLst>
          </p:nvPr>
        </p:nvGraphicFramePr>
        <p:xfrm>
          <a:off x="304800" y="719666"/>
          <a:ext cx="11506200" cy="5726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100">
                  <a:extLst>
                    <a:ext uri="{9D8B030D-6E8A-4147-A177-3AD203B41FA5}">
                      <a16:colId xmlns:a16="http://schemas.microsoft.com/office/drawing/2014/main" val="2488274300"/>
                    </a:ext>
                  </a:extLst>
                </a:gridCol>
                <a:gridCol w="5753100">
                  <a:extLst>
                    <a:ext uri="{9D8B030D-6E8A-4147-A177-3AD203B41FA5}">
                      <a16:colId xmlns:a16="http://schemas.microsoft.com/office/drawing/2014/main" val="2700713981"/>
                    </a:ext>
                  </a:extLst>
                </a:gridCol>
              </a:tblGrid>
              <a:tr h="9985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Тематическое планирование «История»  </a:t>
                      </a:r>
                    </a:p>
                    <a:p>
                      <a:pPr algn="ctr"/>
                      <a:r>
                        <a:rPr lang="ru-RU" sz="2000" dirty="0"/>
                        <a:t>10 класс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Тематическое планирование «ОБЗР»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10 класс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557863"/>
                  </a:ext>
                </a:extLst>
              </a:tr>
              <a:tr h="4728353">
                <a:tc>
                  <a:txBody>
                    <a:bodyPr/>
                    <a:lstStyle/>
                    <a:p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2000" dirty="0"/>
                      </a:b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51110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E5717D-3BD6-487C-A63C-5B663A137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49542"/>
            <a:ext cx="5266730" cy="42887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727E45-4928-4846-A38C-A81A34145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277" y="1849542"/>
            <a:ext cx="4994677" cy="428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1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080813-2FC8-4277-B733-27B455799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9" y="91440"/>
            <a:ext cx="3566490" cy="667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7E9DF515-3E11-472F-818E-1E44D6A3D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60" y="227697"/>
            <a:ext cx="3916680" cy="2108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B9424C0C-BA25-49E1-A74B-0197389178B8}"/>
              </a:ext>
            </a:extLst>
          </p:cNvPr>
          <p:cNvSpPr/>
          <p:nvPr/>
        </p:nvSpPr>
        <p:spPr>
          <a:xfrm>
            <a:off x="7566660" y="2415590"/>
            <a:ext cx="685800" cy="269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C48736-1331-4404-84FB-D54D613D1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310" y="91440"/>
            <a:ext cx="3569688" cy="2903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C445A7-38E6-49BC-BCB8-7C66F6C2D3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40" y="3889305"/>
            <a:ext cx="3771900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DABA26F8-0839-4AE5-A66A-5A590A4E2BAA}"/>
              </a:ext>
            </a:extLst>
          </p:cNvPr>
          <p:cNvSpPr/>
          <p:nvPr/>
        </p:nvSpPr>
        <p:spPr>
          <a:xfrm>
            <a:off x="7566660" y="6487773"/>
            <a:ext cx="685800" cy="274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EE42C747-31B4-40A6-826F-45BC09F2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310" y="4087227"/>
            <a:ext cx="3566489" cy="2674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3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8ED773-E0BA-4CC6-B3BA-8D6667F828BE}"/>
              </a:ext>
            </a:extLst>
          </p:cNvPr>
          <p:cNvSpPr txBox="1"/>
          <p:nvPr/>
        </p:nvSpPr>
        <p:spPr>
          <a:xfrm>
            <a:off x="312420" y="42656"/>
            <a:ext cx="57835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рамках внеурочной деятельности</a:t>
            </a:r>
            <a:r>
              <a:rPr lang="en-US" b="1" dirty="0"/>
              <a:t>:</a:t>
            </a:r>
          </a:p>
          <a:p>
            <a:r>
              <a:rPr lang="ru-RU" b="1" dirty="0"/>
              <a:t>Курс  «Военная история России 10</a:t>
            </a:r>
            <a:r>
              <a:rPr lang="en-US" b="1" dirty="0"/>
              <a:t>/</a:t>
            </a:r>
            <a:r>
              <a:rPr lang="ru-RU" b="1" dirty="0"/>
              <a:t>11 класс»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- «секрет победоносного оружия сокрыт в самих россиянах»</a:t>
            </a:r>
          </a:p>
          <a:p>
            <a:endParaRPr lang="ru-RU" dirty="0"/>
          </a:p>
          <a:p>
            <a:r>
              <a:rPr lang="ru-RU" dirty="0"/>
              <a:t> - «за многие столетия войн русские получили славу народа-воина и народа-победителя».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F785FF-7369-4D3D-A19D-9C297BC1B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527" y="365821"/>
            <a:ext cx="4873053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F99169-2387-4284-85F2-1BC450BC3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9" y="936041"/>
            <a:ext cx="5392417" cy="8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6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D84027-2562-4A15-95FD-6589295E4179}"/>
              </a:ext>
            </a:extLst>
          </p:cNvPr>
          <p:cNvSpPr txBox="1"/>
          <p:nvPr/>
        </p:nvSpPr>
        <p:spPr>
          <a:xfrm>
            <a:off x="312420" y="42656"/>
            <a:ext cx="5783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Учебный предмет «История» традиционно обладает высоким воспитательным потенциалом,</a:t>
            </a:r>
            <a:endParaRPr lang="en-US" b="1" dirty="0"/>
          </a:p>
          <a:p>
            <a:r>
              <a:rPr lang="ru-RU" b="1" dirty="0"/>
              <a:t> а его изучение способствует формированию у молодого поколения ориентиров для гражданской, </a:t>
            </a:r>
            <a:endParaRPr lang="en-US" b="1" dirty="0"/>
          </a:p>
          <a:p>
            <a:r>
              <a:rPr lang="ru-RU" b="1" dirty="0" err="1"/>
              <a:t>этнонациональной</a:t>
            </a:r>
            <a:r>
              <a:rPr lang="ru-RU" b="1" dirty="0"/>
              <a:t>, социальной, культурной самоидентификации в окружающем мире.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DFE1FE-1DCA-489A-946D-EAAEEAE50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" y="2219474"/>
            <a:ext cx="5163587" cy="43776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0F2C87-3512-418A-90FA-BF31F0DFB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78" y="1796982"/>
            <a:ext cx="3765668" cy="50013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D46D3D-D2B6-4E45-B5D2-5D8F37E6276D}"/>
              </a:ext>
            </a:extLst>
          </p:cNvPr>
          <p:cNvSpPr txBox="1"/>
          <p:nvPr/>
        </p:nvSpPr>
        <p:spPr>
          <a:xfrm>
            <a:off x="6385560" y="2423160"/>
            <a:ext cx="5379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Решающее влияние на организацию образовательного процесса оказывают положения следующих указов Президента Российской Федерации:</a:t>
            </a:r>
            <a:endParaRPr lang="en-US" b="1" dirty="0"/>
          </a:p>
          <a:p>
            <a:endParaRPr lang="en-US" dirty="0"/>
          </a:p>
          <a:p>
            <a:r>
              <a:rPr lang="ru-RU" dirty="0"/>
              <a:t> – Указ Президента РФ от 9 ноября 2022 г.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  <a:endParaRPr lang="en-US" dirty="0"/>
          </a:p>
          <a:p>
            <a:endParaRPr lang="en-US" dirty="0"/>
          </a:p>
          <a:p>
            <a:r>
              <a:rPr lang="ru-RU" dirty="0"/>
              <a:t>– Указ Президента РФ от 8 мая 2024 г. № 314 «Об утверждении Основ государственной политики Российской Федерации в области исторического просвещения» 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CAF9100D-0F6D-4BE6-B06B-B6106469C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780" y="200174"/>
            <a:ext cx="3733800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12A26083-53E8-4D57-A7C2-47162E5E7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02" y="274320"/>
            <a:ext cx="4269041" cy="3154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59AC2-6ECF-4402-87A9-C782EA203A01}"/>
              </a:ext>
            </a:extLst>
          </p:cNvPr>
          <p:cNvSpPr txBox="1"/>
          <p:nvPr/>
        </p:nvSpPr>
        <p:spPr>
          <a:xfrm rot="10800000" flipV="1">
            <a:off x="206056" y="206662"/>
            <a:ext cx="62404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Учитель истории</a:t>
            </a:r>
            <a:endParaRPr lang="en-US" b="1" dirty="0"/>
          </a:p>
          <a:p>
            <a:r>
              <a:rPr lang="ru-RU" dirty="0"/>
              <a:t> в процессе изучения тематических разделов учебного предмета, опираясь на положения </a:t>
            </a:r>
            <a:r>
              <a:rPr lang="ru-RU" b="1" dirty="0"/>
              <a:t>Указа № 809</a:t>
            </a:r>
            <a:r>
              <a:rPr lang="ru-RU" dirty="0"/>
              <a:t>,</a:t>
            </a:r>
            <a:endParaRPr lang="en-US" dirty="0"/>
          </a:p>
          <a:p>
            <a:r>
              <a:rPr lang="ru-RU" dirty="0"/>
              <a:t> может использовать различные познавательные задания, тексты исторических источников, фото</a:t>
            </a:r>
            <a:r>
              <a:rPr lang="en-US" dirty="0"/>
              <a:t> </a:t>
            </a:r>
            <a:r>
              <a:rPr lang="ru-RU" dirty="0"/>
              <a:t>и видеодокументы,</a:t>
            </a:r>
            <a:endParaRPr lang="en-US" dirty="0"/>
          </a:p>
          <a:p>
            <a:r>
              <a:rPr lang="ru-RU" dirty="0"/>
              <a:t>на основе которых в ходе бесед с обучающимися акцентировать их внимание </a:t>
            </a:r>
            <a:endParaRPr lang="en-US" dirty="0"/>
          </a:p>
          <a:p>
            <a:r>
              <a:rPr lang="ru-RU" b="1" dirty="0"/>
              <a:t>на роли традиционных духовно-нравственных ценностей в истории России.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25F42-A5F4-4817-83B0-D58C5AFB0EBC}"/>
              </a:ext>
            </a:extLst>
          </p:cNvPr>
          <p:cNvSpPr txBox="1"/>
          <p:nvPr/>
        </p:nvSpPr>
        <p:spPr>
          <a:xfrm>
            <a:off x="0" y="4746486"/>
            <a:ext cx="7716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Положения </a:t>
            </a:r>
            <a:r>
              <a:rPr lang="ru-RU" b="1" dirty="0"/>
              <a:t>Указа № 314</a:t>
            </a:r>
            <a:r>
              <a:rPr lang="ru-RU" dirty="0"/>
              <a:t> включают цели государственной политики в сфере исторического просвещения. Особое внимание в урочной деятельности по учебному предмету «История» следует обратить на: </a:t>
            </a:r>
            <a:endParaRPr lang="en-US" dirty="0"/>
          </a:p>
          <a:p>
            <a:endParaRPr lang="en-US" dirty="0"/>
          </a:p>
          <a:p>
            <a:r>
              <a:rPr lang="en-US" dirty="0"/>
              <a:t> - </a:t>
            </a:r>
            <a:r>
              <a:rPr lang="ru-RU" dirty="0"/>
              <a:t>патриотическое воспитание, сохранение памяти о защитниках Отечества и недопущение умаления значения подвига народа при защите Отечества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4B8EEB-C453-4CB2-9375-233D100CD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243" y="4548187"/>
            <a:ext cx="407670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028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C16D71-CAA8-4534-8D39-5B0BB34AC7E3}"/>
              </a:ext>
            </a:extLst>
          </p:cNvPr>
          <p:cNvSpPr txBox="1"/>
          <p:nvPr/>
        </p:nvSpPr>
        <p:spPr>
          <a:xfrm>
            <a:off x="312420" y="42656"/>
            <a:ext cx="5783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«Основы безопасности и защиты Родины» (ОБЗР) — учебный предмет, изучающий правила безопасности при определённых ситуациях, угрожающих жизни и здоровью, а также дающий начальную военную подготовку.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5F0354DA-2838-48B6-A58C-96B46DF2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310" y="167640"/>
            <a:ext cx="1954567" cy="2003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2A7A29-1A1E-4D6D-8FAB-1B01187AB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32" y="1519984"/>
            <a:ext cx="5560668" cy="43776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24525A-C294-4809-ABA9-5FEF4B671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32" y="4999907"/>
            <a:ext cx="5560668" cy="18580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5F874F-CE50-446C-9893-656FAA0A9CA3}"/>
              </a:ext>
            </a:extLst>
          </p:cNvPr>
          <p:cNvSpPr txBox="1"/>
          <p:nvPr/>
        </p:nvSpPr>
        <p:spPr>
          <a:xfrm>
            <a:off x="6385560" y="2423160"/>
            <a:ext cx="537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7AC2D-F2C6-41EF-B8F4-A5F1507E2B71}"/>
              </a:ext>
            </a:extLst>
          </p:cNvPr>
          <p:cNvSpPr txBox="1"/>
          <p:nvPr/>
        </p:nvSpPr>
        <p:spPr>
          <a:xfrm>
            <a:off x="6675157" y="2902922"/>
            <a:ext cx="5379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Основная цель</a:t>
            </a:r>
            <a:r>
              <a:rPr lang="ru-RU" dirty="0"/>
              <a:t> ОБЗР — формирование у учащихся комплексного понимания вопросов национальной безопасности и развитие практических навыков, необходимых для защиты Родины. </a:t>
            </a:r>
          </a:p>
          <a:p>
            <a:endParaRPr lang="ru-RU" dirty="0"/>
          </a:p>
          <a:p>
            <a:r>
              <a:rPr lang="ru-RU" b="1" dirty="0"/>
              <a:t>Среди ключевых задач предмета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 - воспитание патриотизма и гражданской ответственности; </a:t>
            </a:r>
          </a:p>
          <a:p>
            <a:endParaRPr lang="ru-RU" dirty="0"/>
          </a:p>
          <a:p>
            <a:r>
              <a:rPr lang="ru-RU" dirty="0"/>
              <a:t> - формирование знаний о современных угрозах национальной безопасности и способах противодействия им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DF7A530-389D-490F-AF4E-46BC40E58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318797"/>
              </p:ext>
            </p:extLst>
          </p:nvPr>
        </p:nvGraphicFramePr>
        <p:xfrm>
          <a:off x="2032000" y="719666"/>
          <a:ext cx="8128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882743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00713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Цель изучения предмета «История»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Цель изучения предмета «ОБЗР»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557863"/>
                  </a:ext>
                </a:extLst>
              </a:tr>
              <a:tr h="453814">
                <a:tc>
                  <a:txBody>
                    <a:bodyPr/>
                    <a:lstStyle/>
                    <a:p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формирование и развитие личности школьника, способного к самоидентификации и определению своих ценностных ориентиров</a:t>
                      </a:r>
                      <a:b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основе осмысления и освоения исторического опыта своей</a:t>
                      </a:r>
                      <a:b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страны и человечества в целом, активно и творчески применяющего исторические знания и предметные умения в учебной и социальной практике </a:t>
                      </a:r>
                      <a:br>
                        <a:rPr lang="ru-RU" sz="2000" dirty="0"/>
                      </a:b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формирование ценностей, освоение знаний и умений, обеспечивающих готовность к выполнению конституционного долга</a:t>
                      </a:r>
                      <a:b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защите Отечества и достижение базового уровня культуры безопасности</a:t>
                      </a:r>
                      <a:b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жизнедеятельности</a:t>
                      </a:r>
                      <a:r>
                        <a:rPr lang="ru-RU" sz="2000" dirty="0"/>
                        <a:t> </a:t>
                      </a:r>
                      <a:br>
                        <a:rPr lang="ru-RU" sz="2000" dirty="0"/>
                      </a:b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511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61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B2A8DDF-A942-46AB-9635-C9C615BDB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45353"/>
              </p:ext>
            </p:extLst>
          </p:nvPr>
        </p:nvGraphicFramePr>
        <p:xfrm>
          <a:off x="0" y="0"/>
          <a:ext cx="12192000" cy="758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4882743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700713981"/>
                    </a:ext>
                  </a:extLst>
                </a:gridCol>
              </a:tblGrid>
              <a:tr h="369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Личностные результаты предмета «История»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Личностные результаты предмета «ОБЗР»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557863"/>
                  </a:ext>
                </a:extLst>
              </a:tr>
              <a:tr h="6046976">
                <a:tc>
                  <a:txBody>
                    <a:bodyPr/>
                    <a:lstStyle/>
                    <a:p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—в сфере 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гражданского воспитания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осмысление сложившихся в российской истории </a:t>
                      </a:r>
                      <a:r>
                        <a:rPr lang="ru-RU" sz="1800" b="0" i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традиций гражданского служения Отечеству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сформированность </a:t>
                      </a: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гражданской позиции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обучающегося как активного и ответственного члена российского</a:t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осознание исторического значения конституционного развития России, своих конституционных прав</a:t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обязанностей, </a:t>
                      </a: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уважение закона и правопорядка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Принятие традиционных национальных, общечеловеческих гуманистических и демократических ценностей;</a:t>
                      </a:r>
                      <a:r>
                        <a:rPr lang="ru-RU" sz="2000" dirty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2000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20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готовность противостоять идеологии экстремизма, национализма, ксенофобии, дискриминации по социальным, религиозным, расовым,</a:t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национальным признакам;</a:t>
                      </a:r>
                      <a:r>
                        <a:rPr lang="ru-RU" sz="2000" dirty="0"/>
                        <a:t> </a:t>
                      </a:r>
                      <a:br>
                        <a:rPr lang="ru-RU" sz="2000" dirty="0"/>
                      </a:br>
                      <a:br>
                        <a:rPr lang="ru-RU" sz="2000" dirty="0"/>
                      </a:br>
                      <a:br>
                        <a:rPr lang="ru-RU" sz="2000" dirty="0"/>
                      </a:b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сфере 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гражданского воспитания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сформированность активной </a:t>
                      </a: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гражданской позиции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обучающегося, готового и способного применять принципы и правила безопасного поведения в течение</a:t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всей жизни;</a:t>
                      </a:r>
                    </a:p>
                    <a:p>
                      <a:pPr algn="l"/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уважение закона и правопорядка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осознание своих прав, обязанностей и ответственности в области защиты населения и территории Российской Федерации от чрезвычайных ситуаций и в других областях, связанных с безопасностью жизнедеятельности;</a:t>
                      </a:r>
                    </a:p>
                    <a:p>
                      <a:pPr algn="l"/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сформированность базового уровня культуры безопасности жизнедеятельности как основы для благополучия и устойчивого развития</a:t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личности, общества и государства;</a:t>
                      </a:r>
                    </a:p>
                    <a:p>
                      <a:pPr algn="l"/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готовность противостоять идеологии экстремизма и терроризма, национализма и ксенофобии, дискриминации по социальным, религиозным,</a:t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расовым, национальным признакам;</a:t>
                      </a:r>
                      <a:r>
                        <a:rPr lang="ru-RU" sz="2000" dirty="0"/>
                        <a:t> </a:t>
                      </a:r>
                      <a:br>
                        <a:rPr lang="ru-RU" sz="2000" dirty="0"/>
                      </a:b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511104"/>
                  </a:ext>
                </a:extLst>
              </a:tr>
            </a:tbl>
          </a:graphicData>
        </a:graphic>
      </p:graphicFrame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36A3452B-7A59-4171-81D3-16E96902A215}"/>
              </a:ext>
            </a:extLst>
          </p:cNvPr>
          <p:cNvSpPr/>
          <p:nvPr/>
        </p:nvSpPr>
        <p:spPr>
          <a:xfrm>
            <a:off x="0" y="5273040"/>
            <a:ext cx="403860" cy="3962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A0E59A5A-933E-4D85-B8C8-3E2044B18FE5}"/>
              </a:ext>
            </a:extLst>
          </p:cNvPr>
          <p:cNvSpPr/>
          <p:nvPr/>
        </p:nvSpPr>
        <p:spPr>
          <a:xfrm>
            <a:off x="5654040" y="5273040"/>
            <a:ext cx="441960" cy="3962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3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B2A8DDF-A942-46AB-9635-C9C615BDB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056500"/>
              </p:ext>
            </p:extLst>
          </p:nvPr>
        </p:nvGraphicFramePr>
        <p:xfrm>
          <a:off x="0" y="0"/>
          <a:ext cx="12192000" cy="66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4882743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700713981"/>
                    </a:ext>
                  </a:extLst>
                </a:gridCol>
              </a:tblGrid>
              <a:tr h="369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Личностные результаты предмета «История»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Личностные результаты предмета «ОБЗР»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557863"/>
                  </a:ext>
                </a:extLst>
              </a:tr>
              <a:tr h="6046976">
                <a:tc>
                  <a:txBody>
                    <a:bodyPr/>
                    <a:lstStyle/>
                    <a:p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—в сфере 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патриотического воспитания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Сформированность российской гражданской идентичности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патриотизма, </a:t>
                      </a: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уважения к своему народу,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чувства ответственности перед Родиной, гордости за свою страну, свой край, свой язык и культуру, прошлое и настоящее многонационального народа</a:t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России;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ценностное отношение к государственным символам,</a:t>
                      </a:r>
                      <a:b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историческому и природному наследию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памятникам, традициям народов России, достижениям России в науке, искусстве, спорте, технологиях, труде;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идейная убежденность, готовность к служению и защите Отечества, ответственность за его судьбу;</a:t>
                      </a:r>
                      <a:r>
                        <a:rPr lang="ru-RU" b="1" u="sng" dirty="0"/>
                        <a:t> </a:t>
                      </a:r>
                      <a:br>
                        <a:rPr lang="ru-RU" b="1" u="sng" dirty="0"/>
                      </a:br>
                      <a:br>
                        <a:rPr lang="ru-RU" sz="2000" dirty="0"/>
                      </a:br>
                      <a:br>
                        <a:rPr lang="ru-RU" sz="2000" dirty="0"/>
                      </a:b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сфере 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патриотического воспитания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Сформированность российской гражданской идентичности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уважения к своему</a:t>
                      </a:r>
                      <a:b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народу,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памяти защитников Родины и боевым подвигам Героев Отечества, гордости за свою Родину и Вооруженные Силы Российской Федерации, прошлое</a:t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настоящее многонационального народа России, российской армии и флота;</a:t>
                      </a:r>
                    </a:p>
                    <a:p>
                      <a:pPr algn="l"/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ценностное отношение к государственным и военным символам, историческому и природному наследию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дням воинской славы, боевым традициям</a:t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Вооруженных Сил Российской Федерации, достижениям государства в области обеспечения безопасности жизни и здоровья людей;</a:t>
                      </a:r>
                    </a:p>
                    <a:p>
                      <a:pPr algn="l"/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сформированность чувства ответственности перед Родиной, </a:t>
                      </a: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идейная убежденность и готовность к служению и защите Отечества, ответственность за его судьбу;</a:t>
                      </a:r>
                      <a:r>
                        <a:rPr lang="ru-RU" b="1" u="sng" dirty="0"/>
                        <a:t> </a:t>
                      </a:r>
                      <a:br>
                        <a:rPr lang="ru-RU" dirty="0"/>
                      </a:b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511104"/>
                  </a:ext>
                </a:extLst>
              </a:tr>
            </a:tbl>
          </a:graphicData>
        </a:graphic>
      </p:graphicFrame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2A21D621-C44E-4AC4-AE75-75DA59A301B7}"/>
              </a:ext>
            </a:extLst>
          </p:cNvPr>
          <p:cNvSpPr/>
          <p:nvPr/>
        </p:nvSpPr>
        <p:spPr>
          <a:xfrm>
            <a:off x="0" y="3032760"/>
            <a:ext cx="403860" cy="3962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185AB7A9-6EBC-471F-8615-926A965F2CFB}"/>
              </a:ext>
            </a:extLst>
          </p:cNvPr>
          <p:cNvSpPr/>
          <p:nvPr/>
        </p:nvSpPr>
        <p:spPr>
          <a:xfrm>
            <a:off x="5875020" y="3221608"/>
            <a:ext cx="441960" cy="3962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B2A8DDF-A942-46AB-9635-C9C615BDBC67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719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4882743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700713981"/>
                    </a:ext>
                  </a:extLst>
                </a:gridCol>
              </a:tblGrid>
              <a:tr h="369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Личностные результаты предмета «История»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Личностные результаты предмета «ОБЗР»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557863"/>
                  </a:ext>
                </a:extLst>
              </a:tr>
              <a:tr h="6046976">
                <a:tc>
                  <a:txBody>
                    <a:bodyPr/>
                    <a:lstStyle/>
                    <a:p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—в сфере 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духовно-нравственного воспитания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личностное осмысление и принятие сущности и значения исторически сложившихся и развивавшихся </a:t>
                      </a:r>
                      <a:r>
                        <a:rPr lang="ru-RU" sz="1800" b="1" i="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духовно­нравственных</a:t>
                      </a: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ценностей российского народа;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 сформированность нравственного сознания, этического поведения;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способность оценивать ситуации нравственного выбора и принимать осознанные решения, ориентируясь на морально-­нравственные ценности и нормы современного российского общества;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понимание значения личного вклада в построение устойчивого будущего;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ответственное отношение к своим родителям, представителям старших поколений, осознание значения создания семьи на основе принятия ценностей семейной жизни в соответствии с традициями народов России;</a:t>
                      </a:r>
                      <a:r>
                        <a:rPr lang="ru-RU" sz="2000" b="1" u="sng" dirty="0"/>
                        <a:t> </a:t>
                      </a:r>
                      <a:br>
                        <a:rPr lang="ru-RU" sz="2000" dirty="0"/>
                      </a:br>
                      <a:br>
                        <a:rPr lang="ru-RU" sz="2000" dirty="0"/>
                      </a:b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сфере 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духовно-нравственного воспитания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осознание </a:t>
                      </a: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духовных ценностей российского народа и российского воинства;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сформированность ценности безопасного поведения, осознанного и ответственного отношения к личной безопасности, безопасности других людей, общества и государства;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способность оценивать ситуацию и принимать осознанные решения, готовность реализовать риск-ориентированное поведение, самостоятельно</a:t>
                      </a:r>
                      <a:b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ответственно действовать в различных условиях жизнедеятельности по снижению риска возникновения опасных ситуаций,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перерастания их</a:t>
                      </a: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чрезвычайные ситуации, смягчению их последствий;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ответственное отношение к своим родителям, старшему поколению, семье, культуре и традициям народов России, принятие идей </a:t>
                      </a:r>
                      <a:r>
                        <a:rPr lang="ru-RU" sz="1800" b="1" i="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волонтерства</a:t>
                      </a:r>
                      <a:r>
                        <a:rPr lang="ru-RU" sz="18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добровольчества;</a:t>
                      </a:r>
                      <a:r>
                        <a:rPr lang="ru-RU" b="1" u="sng" dirty="0"/>
                        <a:t> </a:t>
                      </a:r>
                      <a:br>
                        <a:rPr lang="ru-RU" b="1" u="sng" dirty="0"/>
                      </a:br>
                      <a:br>
                        <a:rPr lang="ru-RU" b="1" u="sng" dirty="0"/>
                      </a:br>
                      <a:endParaRPr lang="ru-RU" sz="2000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511104"/>
                  </a:ext>
                </a:extLst>
              </a:tr>
            </a:tbl>
          </a:graphicData>
        </a:graphic>
      </p:graphicFrame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60A38131-C323-443A-AB34-A373F51DA480}"/>
              </a:ext>
            </a:extLst>
          </p:cNvPr>
          <p:cNvSpPr/>
          <p:nvPr/>
        </p:nvSpPr>
        <p:spPr>
          <a:xfrm>
            <a:off x="167640" y="5059680"/>
            <a:ext cx="403860" cy="3962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id="{590CC9B1-95FC-48CB-B413-B25C5410B6C4}"/>
              </a:ext>
            </a:extLst>
          </p:cNvPr>
          <p:cNvSpPr/>
          <p:nvPr/>
        </p:nvSpPr>
        <p:spPr>
          <a:xfrm>
            <a:off x="6012180" y="5455920"/>
            <a:ext cx="441960" cy="3962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77DAAF-F0F4-4DC2-AC65-F29CB63B9764}"/>
              </a:ext>
            </a:extLst>
          </p:cNvPr>
          <p:cNvSpPr/>
          <p:nvPr/>
        </p:nvSpPr>
        <p:spPr>
          <a:xfrm>
            <a:off x="2422197" y="460177"/>
            <a:ext cx="73476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cs typeface="Arial" panose="020B0604020202020204" pitchFamily="34" charset="0"/>
              </a:rPr>
              <a:t>Личностные результаты </a:t>
            </a:r>
            <a:r>
              <a:rPr 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достигаются в единстве учебной и воспитательной деятельности в соответствии с традиционными российскими социокультурными</a:t>
            </a:r>
            <a:br>
              <a:rPr lang="ru-RU" sz="20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cs typeface="Arial" panose="020B0604020202020204" pitchFamily="34" charset="0"/>
              </a:rPr>
              <a:t>и духовно-нравственными ценностями, принятыми в обществе правилами и нормами поведения.</a:t>
            </a:r>
            <a:r>
              <a:rPr lang="ru-RU" sz="2000" dirty="0">
                <a:cs typeface="Arial" panose="020B0604020202020204" pitchFamily="34" charset="0"/>
              </a:rPr>
              <a:t> </a:t>
            </a:r>
            <a:br>
              <a:rPr lang="ru-RU" sz="2000" dirty="0">
                <a:cs typeface="Arial" panose="020B0604020202020204" pitchFamily="34" charset="0"/>
              </a:rPr>
            </a:br>
            <a:endParaRPr lang="ru-RU" sz="2000" dirty="0">
              <a:cs typeface="Arial" panose="020B0604020202020204" pitchFamily="34" charset="0"/>
            </a:endParaRPr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31A18DFD-1DDA-4ADC-9E6B-A8AEA1343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21" y="2829759"/>
            <a:ext cx="3733800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561AAF89-F5FE-4644-B9F0-081FB1F8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12" y="2761655"/>
            <a:ext cx="1954567" cy="2003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7B0836-6732-4D83-AAA9-9DA85AF0FD59}"/>
              </a:ext>
            </a:extLst>
          </p:cNvPr>
          <p:cNvSpPr/>
          <p:nvPr/>
        </p:nvSpPr>
        <p:spPr>
          <a:xfrm>
            <a:off x="6167488" y="3301544"/>
            <a:ext cx="1636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11114C-3D2D-4B1A-93D6-9EBEB2B57DC2}"/>
              </a:ext>
            </a:extLst>
          </p:cNvPr>
          <p:cNvSpPr/>
          <p:nvPr/>
        </p:nvSpPr>
        <p:spPr>
          <a:xfrm>
            <a:off x="762568" y="5279649"/>
            <a:ext cx="4464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Личностные результаты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4C2084-4B29-406C-9475-225740782065}"/>
              </a:ext>
            </a:extLst>
          </p:cNvPr>
          <p:cNvSpPr/>
          <p:nvPr/>
        </p:nvSpPr>
        <p:spPr>
          <a:xfrm>
            <a:off x="6985616" y="5279649"/>
            <a:ext cx="4464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Личностные результаты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5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1173</Words>
  <Application>Microsoft Office PowerPoint</Application>
  <PresentationFormat>Широкоэкранный</PresentationFormat>
  <Paragraphs>123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маньякина</dc:creator>
  <cp:lastModifiedBy>Александра маньякина</cp:lastModifiedBy>
  <cp:revision>39</cp:revision>
  <dcterms:created xsi:type="dcterms:W3CDTF">2025-02-16T16:33:29Z</dcterms:created>
  <dcterms:modified xsi:type="dcterms:W3CDTF">2025-02-16T19:39:38Z</dcterms:modified>
</cp:coreProperties>
</file>