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312" r:id="rId4"/>
    <p:sldId id="344" r:id="rId5"/>
    <p:sldId id="351" r:id="rId6"/>
    <p:sldId id="352" r:id="rId7"/>
    <p:sldId id="353" r:id="rId8"/>
    <p:sldId id="355" r:id="rId9"/>
    <p:sldId id="354" r:id="rId10"/>
    <p:sldId id="315" r:id="rId11"/>
    <p:sldId id="343" r:id="rId12"/>
    <p:sldId id="336" r:id="rId13"/>
    <p:sldId id="342" r:id="rId14"/>
    <p:sldId id="334" r:id="rId15"/>
    <p:sldId id="340" r:id="rId16"/>
    <p:sldId id="332" r:id="rId17"/>
    <p:sldId id="331" r:id="rId18"/>
    <p:sldId id="345" r:id="rId19"/>
    <p:sldId id="346" r:id="rId20"/>
    <p:sldId id="347" r:id="rId21"/>
    <p:sldId id="348" r:id="rId22"/>
    <p:sldId id="349" r:id="rId23"/>
    <p:sldId id="350" r:id="rId2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317" autoAdjust="0"/>
    <p:restoredTop sz="96395" autoAdjust="0"/>
  </p:normalViewPr>
  <p:slideViewPr>
    <p:cSldViewPr showGuides="1">
      <p:cViewPr varScale="1">
        <p:scale>
          <a:sx n="86" d="100"/>
          <a:sy n="86" d="100"/>
        </p:scale>
        <p:origin x="-144" y="-8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927"/>
            <a:ext cx="9142496" cy="5143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48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48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509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509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1865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1865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37679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431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-4106772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-488120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-2149783" y="1677235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373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06585" y="4803998"/>
            <a:ext cx="2133600" cy="216024"/>
          </a:xfrm>
        </p:spPr>
        <p:txBody>
          <a:bodyPr/>
          <a:lstStyle/>
          <a:p>
            <a:fld id="{22FDA06B-CFDB-4B86-A38B-2382B61397EA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2829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-1129952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540374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-3058684" y="-1185930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91580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-3051484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-2595540" y="2096765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19911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23528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3219911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5544616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219911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4310" y="87474"/>
            <a:ext cx="7110567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456398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24028" y="4803998"/>
            <a:ext cx="2133600" cy="216024"/>
          </a:xfrm>
        </p:spPr>
        <p:txBody>
          <a:bodyPr/>
          <a:lstStyle/>
          <a:p>
            <a:fld id="{943FD93D-F9B5-4A7A-8567-1C61FE40F3F3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0272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4311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324312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63764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37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88024" y="4803998"/>
            <a:ext cx="2133600" cy="216024"/>
          </a:xfrm>
        </p:spPr>
        <p:txBody>
          <a:bodyPr/>
          <a:lstStyle/>
          <a:p>
            <a:fld id="{4FCC34CB-239E-4355-B891-05A612BCD219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4268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7438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11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311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06085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311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938463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6585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4311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02829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4263" y="-450"/>
            <a:ext cx="1369141" cy="514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na-\Desktop\&#1044;&#1048;&#1057;&#1050;\&#1044;&#1077;&#1085;&#1100;%20&#1089;&#1085;&#1103;&#1090;&#1080;&#1103;%20&#1041;&#1083;&#1086;&#1082;&#1072;&#1076;&#1099;\&#1044;&#1077;&#1085;&#1100;%20&#1089;&#1085;&#1103;&#1090;&#1080;&#1077;%20&#1041;&#1083;&#1086;&#1082;&#1072;&#1076;&#1099;%20&#1051;&#1077;&#1085;&#1080;&#1085;&#1072;&#1075;&#1088;&#1072;&#1076;&#1072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na-\Desktop\&#1044;&#1048;&#1057;&#1050;\&#1057;&#1084;&#1086;&#1090;&#1088;%20&#1089;&#1090;&#1088;&#1086;&#1103;%20&#1080;%20&#1087;&#1077;&#1089;&#1085;&#1080;\&#1057;&#1084;&#1086;&#1090;&#1088;%20&#1089;&#1090;&#1088;&#1086;&#1103;%20&#1080;%20&#1087;&#1077;&#1089;&#1085;&#1080;%202025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na-\Desktop\&#1044;&#1048;&#1057;&#1050;\&#1057;&#1087;&#1086;&#1088;&#1090;&#1080;&#1074;&#1085;&#1086;&#1077;%20&#1088;&#1072;&#1079;&#1074;&#1083;&#1077;&#1095;&#1077;&#1085;&#1080;&#1077;\&#1057;&#1087;&#1086;&#1088;&#1090;&#1080;&#1074;&#1085;&#1086;&#1077;%20&#1088;&#1072;&#1079;&#1074;&#1083;&#1077;&#1095;&#1077;&#1085;&#1080;&#1077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na-\Desktop\&#1044;&#1048;&#1057;&#1050;\&#1057;&#1077;&#1084;&#1077;&#1081;&#1085;&#1099;&#1081;%20&#1073;&#1091;&#1082;&#1082;&#1088;&#1086;&#1089;&#1089;&#1080;&#1085;&#1075;\&#1041;&#1091;&#1082;&#1090;&#1088;&#1077;&#1081;&#1083;&#1077;&#1088;&#1099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na-\Desktop\&#1044;&#1048;&#1057;&#1050;\&#1057;&#1077;&#1084;&#1077;&#1081;&#1085;&#1099;&#1081;%20&#1073;&#1091;&#1082;&#1082;&#1088;&#1086;&#1089;&#1089;&#1080;&#1085;&#1075;\&#1057;&#1077;&#1084;&#1077;&#1081;&#1085;&#1099;&#1081;%20&#1073;&#1091;&#1082;&#1082;&#1088;&#1086;&#1089;&#1089;&#1080;&#1085;&#1075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D8A628-F7D6-40A4-B52C-3C06CD20594D}"/>
              </a:ext>
            </a:extLst>
          </p:cNvPr>
          <p:cNvSpPr txBox="1"/>
          <p:nvPr/>
        </p:nvSpPr>
        <p:spPr>
          <a:xfrm>
            <a:off x="500034" y="1643056"/>
            <a:ext cx="80219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340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Мастер-класс «Смотри, учись и делай! </a:t>
            </a:r>
          </a:p>
          <a:p>
            <a:pPr lvl="0" algn="ctr"/>
            <a:r>
              <a:rPr lang="ru-RU" sz="340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Учимся проектировать образовательное событие»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946519-569D-44C7-A81F-30E78328E62F}"/>
              </a:ext>
            </a:extLst>
          </p:cNvPr>
          <p:cNvSpPr txBox="1"/>
          <p:nvPr/>
        </p:nvSpPr>
        <p:spPr>
          <a:xfrm>
            <a:off x="1500166" y="3795886"/>
            <a:ext cx="5724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ГБДОУ детский сад №23 Московского района Санкт-Петербурга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зам.зав. по УВР, </a:t>
            </a:r>
            <a:r>
              <a:rPr 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Керро</a:t>
            </a: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Т.Н.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старший воспитатель </a:t>
            </a:r>
            <a:r>
              <a:rPr 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Венедиктова</a:t>
            </a: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Я.Г.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воспитатель Козина Н.С.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483518"/>
            <a:ext cx="67771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Проведение  </a:t>
            </a:r>
            <a:r>
              <a:rPr lang="ru-RU" sz="20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</a:t>
            </a:r>
            <a:r>
              <a:rPr lang="ru-RU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sz="20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– Деятельность, где дети могут ВЛИЯТЬ НА ПРОЦЕСС (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привнести «своё»,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проявить себя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творчестве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быть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руководителями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советчиками…)</a:t>
            </a: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8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––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время, участники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роль, локации;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вид, отлаженные действия и творческие;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сюжет, проблема, продукт деятельности;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атрибуты, сопровождение ОС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Надпись 313"/>
          <p:cNvSpPr txBox="1"/>
          <p:nvPr/>
        </p:nvSpPr>
        <p:spPr>
          <a:xfrm>
            <a:off x="904533" y="21416"/>
            <a:ext cx="859155" cy="967740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7471" y="150956"/>
            <a:ext cx="1038225" cy="967740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15" y="1347614"/>
            <a:ext cx="1148323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90" y="2561010"/>
            <a:ext cx="1481462" cy="987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70" y="3725771"/>
            <a:ext cx="1125373" cy="79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81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85689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ПАТРИОТИЗМ + ДЕНЬ КНИГИ   (семья, общество, страна)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1520" y="949538"/>
            <a:ext cx="8424936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6632" y="1205248"/>
            <a:ext cx="216024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Продуктивное чтение детских книг о достижениях Российской науки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Буккроссинг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Изготовление декораций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и атрибуты к мероприятию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3" y="1186085"/>
            <a:ext cx="23402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5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накомство с к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нигоизготовлением</a:t>
            </a:r>
            <a:r>
              <a:rPr lang="ru-RU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видами книг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Создание книжек-малышек разными способами,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зобретение уникальной обложки</a:t>
            </a:r>
            <a:endParaRPr lang="ru-RU" kern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kern="0" noProof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представлений о ярмарке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751" y="1012932"/>
            <a:ext cx="2304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Фотогазета «Мы читаем»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рисунков «персонаж моей книги»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диафильма «однажды в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моей семье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   Подготовка личных выступлений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4451" y="1186085"/>
            <a:ext cx="2180037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Знакомство </a:t>
            </a:r>
            <a:r>
              <a:rPr lang="ru-RU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традициями  семьи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Бережное обращение со старинными и памятными книгами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материалами, инструменты и способы реставрации книг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313"/>
          <p:cNvSpPr txBox="1"/>
          <p:nvPr/>
        </p:nvSpPr>
        <p:spPr>
          <a:xfrm>
            <a:off x="7734751" y="65946"/>
            <a:ext cx="859155" cy="967740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38231" y="195486"/>
            <a:ext cx="1038225" cy="967740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22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3518"/>
            <a:ext cx="71833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– Форма мероприятия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–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 деятельности участников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Чередование деятельности в рамках временного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регламента,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и содержание структуры: вступление, основная часть и финал;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организации и размещение участников.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озможности для преодоления детской проблемы;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 достижений семьи, сюрприз и поощрение/благодарность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Надпись 207"/>
          <p:cNvSpPr txBox="1"/>
          <p:nvPr/>
        </p:nvSpPr>
        <p:spPr>
          <a:xfrm>
            <a:off x="832525" y="-20538"/>
            <a:ext cx="859155" cy="967740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8106" y="123478"/>
            <a:ext cx="1037590" cy="967740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68"/>
          <a:stretch/>
        </p:blipFill>
        <p:spPr bwMode="auto">
          <a:xfrm>
            <a:off x="6121996" y="1498293"/>
            <a:ext cx="1750508" cy="1213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79" y="3216787"/>
            <a:ext cx="1562852" cy="817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81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85689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ПАТРИОТИЗМ + ДЕНЬ КНИГИ   (семья, общество, страна)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966" y="1827072"/>
            <a:ext cx="1872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Отгадать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персонажа/ сюжет сказки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0321" y="1364198"/>
            <a:ext cx="22718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КНИЖНАЯ ЯРМАРКА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Определить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самую интересную, аккуратную, прочную, красивую, маленькую, толстую и др. книгу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7771" y="1785393"/>
            <a:ext cx="2124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КНИГИ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Семейный рассказ о читаемой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книге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34727" y="2283718"/>
            <a:ext cx="2232247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МАСТЕРСКАЯ РЕСТАВРАТОРА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Починка домашней книги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1520" y="987574"/>
            <a:ext cx="8424936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адпись 207"/>
          <p:cNvSpPr txBox="1"/>
          <p:nvPr/>
        </p:nvSpPr>
        <p:spPr>
          <a:xfrm>
            <a:off x="7670934" y="77376"/>
            <a:ext cx="859155" cy="967740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38866" y="195486"/>
            <a:ext cx="1037590" cy="967740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05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9628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«МОМЕНТАЛЬНАЯ» и «ОТСРОЧЕННАЯ»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«Моментальная» – высказывания, обращения, эмоции.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диктует «гибкое» ведение мероприятия.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оментальные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реакции и «заметки» к последующему планированию.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«Отсроченная» –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опосредованный анализ достижений.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«Изюминки»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надо повторить.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«Риски»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учитывать, изменить или, вовсе исключить.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Надпись 247"/>
          <p:cNvSpPr txBox="1"/>
          <p:nvPr/>
        </p:nvSpPr>
        <p:spPr>
          <a:xfrm>
            <a:off x="921385" y="-9197"/>
            <a:ext cx="859155" cy="967105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8025" y="124788"/>
            <a:ext cx="1037590" cy="967105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36" y="1813622"/>
            <a:ext cx="1283539" cy="672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73" y="2787774"/>
            <a:ext cx="1359858" cy="586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36" y="3651870"/>
            <a:ext cx="1394534" cy="1119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81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85689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ПАТРИОТИЗМ + ДЕНЬ КНИГИ   (семья, общество, страна)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32278"/>
            <a:ext cx="20882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семье нет человека, которым гордятся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- Семьи неохотно приносят книги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449233"/>
            <a:ext cx="18722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Большой объём материала для изучения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Необходимы с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пециальные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инструменты, материалы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0838" y="1430148"/>
            <a:ext cx="1863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Малая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овлечённость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семейное чтение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- Изобилие продуктивной деятельности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9070" y="1880121"/>
            <a:ext cx="215140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 для починки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800" kern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- Трудность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обеспечения книгами по теме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949538"/>
            <a:ext cx="8424936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664641" y="195486"/>
            <a:ext cx="1037590" cy="967105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Надпись 247"/>
          <p:cNvSpPr txBox="1"/>
          <p:nvPr/>
        </p:nvSpPr>
        <p:spPr>
          <a:xfrm>
            <a:off x="7878001" y="61501"/>
            <a:ext cx="859155" cy="967105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81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c0772150b56aa37b2c549776a0c50cd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24951" r="2495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6"/>
            <a:ext cx="3888431" cy="828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ПРЕИМУЩЕСТВА ОБРАЗОВАТЕЛЬНОГО СОБЫТИЯ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>
          <a:xfrm>
            <a:off x="324311" y="1275606"/>
            <a:ext cx="3892522" cy="37250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u="sng" dirty="0" smtClean="0"/>
              <a:t>Расширение предметного содержания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Участники получают новые знания, не предусмотренные программой. </a:t>
            </a:r>
          </a:p>
          <a:p>
            <a:pPr lvl="0"/>
            <a:r>
              <a:rPr lang="ru-RU" b="1" u="sng" dirty="0" smtClean="0"/>
              <a:t>Мотивация на учебную деятельность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Образовательные события развивают познавательный интерес. </a:t>
            </a:r>
          </a:p>
          <a:p>
            <a:pPr lvl="0"/>
            <a:r>
              <a:rPr lang="ru-RU" b="1" u="sng" dirty="0" smtClean="0"/>
              <a:t>Создание условий для самореализации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Участники могут презентовать продукты своей проектной и творческой деятельности. </a:t>
            </a:r>
          </a:p>
          <a:p>
            <a:pPr lvl="0"/>
            <a:r>
              <a:rPr lang="ru-RU" b="1" u="sng" dirty="0" smtClean="0"/>
              <a:t>Развитие организаторских способностей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Воспитанников привлекают к различным формам деятельности. </a:t>
            </a:r>
          </a:p>
          <a:p>
            <a:pPr lvl="0"/>
            <a:r>
              <a:rPr lang="ru-RU" b="1" u="sng" dirty="0" smtClean="0"/>
              <a:t>Развитие коммуникативных навыков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Участники работают в разновозрастных группах и со взрослыми. </a:t>
            </a:r>
          </a:p>
          <a:p>
            <a:pPr lvl="0"/>
            <a:r>
              <a:rPr lang="ru-RU" b="1" u="sng" dirty="0" smtClean="0"/>
              <a:t>Воспитание уважительного отношения</a:t>
            </a:r>
            <a:r>
              <a:rPr lang="ru-RU" u="sng" dirty="0" smtClean="0"/>
              <a:t>. </a:t>
            </a:r>
          </a:p>
          <a:p>
            <a:pPr lvl="0"/>
            <a:r>
              <a:rPr lang="ru-RU" dirty="0" smtClean="0"/>
              <a:t>Образовательные события способствуют воспитанию уважительного отношения к традициям образовательного учреждения и истории страны. </a:t>
            </a:r>
          </a:p>
          <a:p>
            <a:r>
              <a:rPr lang="ru-RU" b="1" u="sng" dirty="0" smtClean="0"/>
              <a:t>Кроме того, образовательное событие помогает педагогам раскрыть творческий потенциал, а также работает на сплочение коллектива.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ЖЕЛТЫЙ ЦВЕТ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 descr="40c4ee5b0ffac64383ccba2419a5f3de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347390" y="1275606"/>
            <a:ext cx="3456384" cy="345638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Участники будут искать только всё самое хорошее, будет смотреть на содержание мастер-класса только </a:t>
            </a:r>
            <a:r>
              <a:rPr lang="ru-RU" sz="2000" b="1" dirty="0" smtClean="0"/>
              <a:t>с позиции оптимиста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/>
              <a:t>Что понравилось больше всего? Почему это стоит знать и применять на практике?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КРАСНЫЙ ЦВЕТ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 descr="5f1131df03e221bd3271753f02cde038.png"/>
          <p:cNvPicPr>
            <a:picLocks noGrp="1" noChangeAspect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347390" y="1275606"/>
            <a:ext cx="3456384" cy="345638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Участники будут анализировать наше мероприятие </a:t>
            </a:r>
            <a:r>
              <a:rPr lang="ru-RU" sz="2000" b="1" dirty="0" smtClean="0"/>
              <a:t>с позиции чувств (эмоций). </a:t>
            </a:r>
          </a:p>
          <a:p>
            <a:r>
              <a:rPr lang="ru-RU" sz="2000" b="1" dirty="0" smtClean="0"/>
              <a:t>Вы не думаете, вы чувствуете, вас переполняют эмоции: страх, радость, угроза, восхищение, желание действовать?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ОРАНЖЕВЫЙ ЦВЕТ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 descr="b662ab1ff60974bd403ba3e2ec336c6c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347390" y="1275606"/>
            <a:ext cx="3456384" cy="345638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Участники невероятно творческие люди. Они попытаются уйти от стереотипов и стандартного мышления. </a:t>
            </a:r>
          </a:p>
          <a:p>
            <a:r>
              <a:rPr lang="ru-RU" sz="2000" b="1" dirty="0" smtClean="0"/>
              <a:t>Какие новые идеи у вас появились? Как можно еще применять полученные знания?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f155ed4-5237-59c2-8340-7b0f03bb936b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21081" r="2108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ОБРАЗОВАТЕЛЬНОЕ СОБЫТИЕ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>
          <a:xfrm>
            <a:off x="324311" y="1275606"/>
            <a:ext cx="3892522" cy="3867894"/>
          </a:xfrm>
        </p:spPr>
        <p:txBody>
          <a:bodyPr>
            <a:normAutofit fontScale="92500"/>
          </a:bodyPr>
          <a:lstStyle/>
          <a:p>
            <a:pPr indent="228600">
              <a:spcAft>
                <a:spcPts val="0"/>
              </a:spcAft>
            </a:pP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По Б.Д. </a:t>
            </a:r>
            <a:r>
              <a:rPr lang="ru-RU" sz="1300" dirty="0" err="1" smtClean="0">
                <a:solidFill>
                  <a:srgbClr val="111111"/>
                </a:solidFill>
                <a:latin typeface="+mj-lt"/>
                <a:ea typeface="Times New Roman"/>
              </a:rPr>
              <a:t>Эльконину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, «</a:t>
            </a:r>
            <a:r>
              <a:rPr lang="ru-RU" sz="1300" b="1" dirty="0" smtClean="0">
                <a:solidFill>
                  <a:srgbClr val="111111"/>
                </a:solidFill>
                <a:latin typeface="+mj-lt"/>
                <a:ea typeface="Times New Roman"/>
              </a:rPr>
              <a:t>событие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 не является следствием и продолжением естественного течения жизни. </a:t>
            </a:r>
            <a:r>
              <a:rPr lang="ru-RU" sz="1300" b="1" dirty="0" smtClean="0">
                <a:solidFill>
                  <a:srgbClr val="111111"/>
                </a:solidFill>
                <a:latin typeface="+mj-lt"/>
                <a:ea typeface="Times New Roman"/>
              </a:rPr>
              <a:t>Событие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 связано как раз с перерывом этого течения и переходом в другую реальность. То есть </a:t>
            </a:r>
            <a:r>
              <a:rPr lang="ru-RU" sz="1300" b="1" dirty="0" smtClean="0">
                <a:solidFill>
                  <a:srgbClr val="111111"/>
                </a:solidFill>
                <a:latin typeface="+mj-lt"/>
                <a:ea typeface="Times New Roman"/>
              </a:rPr>
              <a:t>событие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 должно быть осмыслено как ответственное действие, как переход из одного в другой тип поведения, от одних представлений к другим, от непонимания другого к его освоению и принятию. </a:t>
            </a:r>
            <a:r>
              <a:rPr lang="ru-RU" sz="1300" b="1" dirty="0" smtClean="0">
                <a:solidFill>
                  <a:srgbClr val="111111"/>
                </a:solidFill>
                <a:latin typeface="+mj-lt"/>
                <a:ea typeface="Times New Roman"/>
              </a:rPr>
              <a:t>Событие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 нельзя понимать как случайность. </a:t>
            </a:r>
            <a:r>
              <a:rPr lang="ru-RU" sz="1300" b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Событие</a:t>
            </a:r>
            <a:r>
              <a:rPr lang="ru-RU" sz="1300" u="sng" dirty="0" smtClean="0">
                <a:solidFill>
                  <a:srgbClr val="111111"/>
                </a:solidFill>
                <a:latin typeface="+mj-lt"/>
                <a:ea typeface="Times New Roman"/>
              </a:rPr>
              <a:t> </a:t>
            </a:r>
            <a:r>
              <a:rPr lang="ru-RU" sz="1300" b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предполагает очень серьезную, трудную и напряженную работу и переживание</a:t>
            </a:r>
            <a:r>
              <a:rPr lang="ru-RU" sz="1300" u="sng" dirty="0" smtClean="0">
                <a:solidFill>
                  <a:srgbClr val="111111"/>
                </a:solidFill>
                <a:latin typeface="+mj-lt"/>
                <a:ea typeface="Times New Roman"/>
              </a:rPr>
              <a:t>»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.</a:t>
            </a:r>
            <a:endParaRPr lang="ru-RU" sz="1300" dirty="0" smtClean="0">
              <a:latin typeface="+mj-lt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В. И </a:t>
            </a:r>
            <a:r>
              <a:rPr lang="ru-RU" sz="1300" dirty="0" err="1" smtClean="0">
                <a:solidFill>
                  <a:srgbClr val="111111"/>
                </a:solidFill>
                <a:latin typeface="+mj-lt"/>
                <a:ea typeface="Times New Roman"/>
              </a:rPr>
              <a:t>Слободчиков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 предложил понимать </a:t>
            </a:r>
            <a:r>
              <a:rPr lang="ru-RU" sz="1300" b="1" dirty="0" smtClean="0">
                <a:solidFill>
                  <a:srgbClr val="111111"/>
                </a:solidFill>
                <a:latin typeface="+mj-lt"/>
                <a:ea typeface="Times New Roman"/>
              </a:rPr>
              <a:t>событие именно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, как </a:t>
            </a:r>
            <a:r>
              <a:rPr lang="ru-RU" sz="1300" i="1" dirty="0" smtClean="0">
                <a:solidFill>
                  <a:srgbClr val="111111"/>
                </a:solidFill>
                <a:latin typeface="+mj-lt"/>
                <a:ea typeface="Times New Roman"/>
              </a:rPr>
              <a:t>«</a:t>
            </a:r>
            <a:r>
              <a:rPr lang="ru-RU" sz="1300" i="1" dirty="0" err="1" smtClean="0">
                <a:solidFill>
                  <a:srgbClr val="111111"/>
                </a:solidFill>
                <a:latin typeface="+mj-lt"/>
                <a:ea typeface="Times New Roman"/>
              </a:rPr>
              <a:t>со-бытие</a:t>
            </a:r>
            <a:r>
              <a:rPr lang="ru-RU" sz="1300" i="1" dirty="0" smtClean="0">
                <a:solidFill>
                  <a:srgbClr val="111111"/>
                </a:solidFill>
                <a:latin typeface="+mj-lt"/>
                <a:ea typeface="Times New Roman"/>
              </a:rPr>
              <a:t>»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, и ввел этот термин в психологию, имея в виду общность бытия двух людей. </a:t>
            </a:r>
            <a:r>
              <a:rPr lang="ru-RU" sz="1300" dirty="0" err="1" smtClean="0">
                <a:solidFill>
                  <a:srgbClr val="111111"/>
                </a:solidFill>
                <a:latin typeface="+mj-lt"/>
                <a:ea typeface="Times New Roman"/>
              </a:rPr>
              <a:t>Со-бытие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, </a:t>
            </a:r>
            <a:r>
              <a:rPr lang="ru-RU" sz="1300" b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как форма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 </a:t>
            </a:r>
            <a:r>
              <a:rPr lang="ru-RU" sz="1300" b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социальной организованности людей</a:t>
            </a:r>
            <a:r>
              <a:rPr lang="ru-RU" sz="1300" dirty="0" smtClean="0">
                <a:solidFill>
                  <a:srgbClr val="111111"/>
                </a:solidFill>
                <a:latin typeface="+mj-lt"/>
                <a:ea typeface="Times New Roman"/>
              </a:rPr>
              <a:t>, </a:t>
            </a:r>
            <a:r>
              <a:rPr lang="ru-RU" sz="1300" b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ориентировано на совместную деятельность, которая становится </a:t>
            </a:r>
            <a:r>
              <a:rPr lang="ru-RU" sz="1300" b="1" i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«интегрирующим фактором»</a:t>
            </a:r>
            <a:r>
              <a:rPr lang="ru-RU" sz="1300" b="1" u="sng" dirty="0" smtClean="0">
                <a:solidFill>
                  <a:srgbClr val="111111"/>
                </a:solidFill>
                <a:latin typeface="+mj-lt"/>
                <a:ea typeface="Times New Roman"/>
              </a:rPr>
              <a:t>.</a:t>
            </a:r>
            <a:endParaRPr lang="ru-RU" sz="1300" dirty="0" smtClean="0">
              <a:latin typeface="+mj-lt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СИНИЙ ЦВЕТ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a2e719b30cd05bae2e123a27cbd529ec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813" b="813"/>
          <a:stretch>
            <a:fillRect/>
          </a:stretch>
        </p:blipFill>
        <p:spPr/>
      </p:pic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Участники поразмышляют о пользе, которую приносят новые знания, вы мудрецы! Мы просим вас поделиться тем, что вы сегодня увидели и услышали нового на семинаре. </a:t>
            </a:r>
          </a:p>
          <a:p>
            <a:r>
              <a:rPr lang="ru-RU" sz="2000" b="1" dirty="0" smtClean="0"/>
              <a:t>Как следует применять полученные знания для эффективного достижения целей?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5" name="Содержимое 4" descr="64749f8b-b853-4adf-a4cc-2dd850fcab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045" y="1311275"/>
            <a:ext cx="4417484" cy="331311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СНЯТИЯ БЛОКАДЫ ЛЕНИНГРАДА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День снятие Блокады Ленинаград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214428"/>
            <a:ext cx="5143536" cy="385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ЗАЩИТНИКА ОТЕЧЕСТВА</a:t>
            </a:r>
            <a:br>
              <a:rPr lang="ru-RU" dirty="0" smtClean="0"/>
            </a:br>
            <a:r>
              <a:rPr lang="ru-RU" dirty="0" smtClean="0"/>
              <a:t>ФЕСТИВАЛЬ «</a:t>
            </a:r>
            <a:r>
              <a:rPr lang="ru-RU" dirty="0" smtClean="0"/>
              <a:t>СМОТР </a:t>
            </a:r>
            <a:r>
              <a:rPr lang="ru-RU" dirty="0" smtClean="0"/>
              <a:t>СТРОЯ И </a:t>
            </a:r>
            <a:r>
              <a:rPr lang="ru-RU" dirty="0" smtClean="0"/>
              <a:t>ПЕСНИ»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Смотр строя и песни 202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160848"/>
            <a:ext cx="5214974" cy="3911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 РАЗВЛЕЧЕНИЕ </a:t>
            </a:r>
            <a:br>
              <a:rPr lang="ru-RU" dirty="0" smtClean="0"/>
            </a:br>
            <a:r>
              <a:rPr lang="ru-RU" dirty="0" smtClean="0"/>
              <a:t>«ВЗРОСЛЫЙ И РЕБЕНОК»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Спортивное развлечени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214428"/>
            <a:ext cx="5143536" cy="385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БУКТРЕЙЛЕРЫ – РЕКЛАМА КНИГИ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Буктрейлер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196569"/>
            <a:ext cx="5143536" cy="385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СЕМЕЙНЫЙ БУККРОССИНГ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Семейный буккроссинг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214428"/>
            <a:ext cx="5072098" cy="3804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2930" y="411510"/>
            <a:ext cx="51682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одна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программа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 – то,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 чего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организуется Образовательное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событие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риентирована на возможности детей, их интересы, образовательные задачи и события жизни</a:t>
            </a:r>
          </a:p>
          <a:p>
            <a:pPr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85"/>
          <p:cNvSpPr txBox="1"/>
          <p:nvPr/>
        </p:nvSpPr>
        <p:spPr>
          <a:xfrm>
            <a:off x="904533" y="-51539"/>
            <a:ext cx="859155" cy="967105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01402" y="123478"/>
            <a:ext cx="1038225" cy="967105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85" y="2571750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20" y="1241512"/>
            <a:ext cx="1076344" cy="101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91" y="3579862"/>
            <a:ext cx="1720307" cy="1343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5486"/>
            <a:ext cx="85689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ПАТРИОТИЗМ + ДЕНЬ КНИГИ   (семья, общество, страна)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1520" y="949538"/>
            <a:ext cx="8424936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1" y="1851670"/>
            <a:ext cx="1944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ордиться учёными России</a:t>
            </a:r>
          </a:p>
          <a:p>
            <a:pPr lvl="0" defTabSz="685800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ормировать представление о книге, как об одном из источников знаний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7319" y="1192852"/>
            <a:ext cx="19082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с любимыми книжными персонажами своей семьи</a:t>
            </a:r>
          </a:p>
          <a:p>
            <a:pPr lvl="0" defTabSz="685800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представления о традициях семейного чтения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851670"/>
            <a:ext cx="2108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с семьёй книгу о предке - герое</a:t>
            </a:r>
          </a:p>
          <a:p>
            <a:pPr lvl="0" defTabSz="6858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чувство гордости за героев Российских семей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2137" y="1885642"/>
            <a:ext cx="214046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6858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Выиграть в викторине</a:t>
            </a:r>
          </a:p>
          <a:p>
            <a:pPr lvl="0" defTabSz="685800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интерес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отечественной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литературе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85"/>
          <p:cNvSpPr txBox="1"/>
          <p:nvPr/>
        </p:nvSpPr>
        <p:spPr>
          <a:xfrm>
            <a:off x="7736656" y="91460"/>
            <a:ext cx="859155" cy="967105"/>
          </a:xfrm>
          <a:prstGeom prst="rect">
            <a:avLst/>
          </a:prstGeom>
          <a:noFill/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38231" y="164485"/>
            <a:ext cx="1038225" cy="967105"/>
          </a:xfrm>
          <a:prstGeom prst="ellips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931790"/>
            <a:ext cx="8424936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51720" y="2715766"/>
            <a:ext cx="504057" cy="4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3947" y="2725203"/>
            <a:ext cx="504057" cy="4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75955" y="2843001"/>
            <a:ext cx="504057" cy="4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22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13008</TotalTime>
  <Words>733</Words>
  <Application>Microsoft Office PowerPoint</Application>
  <PresentationFormat>Экран (16:9)</PresentationFormat>
  <Paragraphs>197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ОБРАЗОВАТЕЛЬНОЕ СОБЫТИЕ</vt:lpstr>
      <vt:lpstr>ДЕНЬ СНЯТИЯ БЛОКАДЫ ЛЕНИНГРАДА</vt:lpstr>
      <vt:lpstr>ДЕНЬ ЗАЩИТНИКА ОТЕЧЕСТВА ФЕСТИВАЛЬ «СМОТР СТРОЯ И ПЕСНИ»</vt:lpstr>
      <vt:lpstr>СПОРТИВНОЕ РАЗВЛЕЧЕНИЕ  «ВЗРОСЛЫЙ И РЕБЕНОК»</vt:lpstr>
      <vt:lpstr>БУКТРЕЙЛЕРЫ – РЕКЛАМА КНИГИ</vt:lpstr>
      <vt:lpstr>СЕМЕЙНЫЙ БУККРОССИНГ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ПРЕИМУЩЕСТВА ОБРАЗОВАТЕЛЬНОГО СОБЫТИЯ</vt:lpstr>
      <vt:lpstr>ЖЕЛТЫЙ ЦВЕТ</vt:lpstr>
      <vt:lpstr>КРАСНЫЙ ЦВЕТ</vt:lpstr>
      <vt:lpstr>ОРАНЖЕВЫЙ ЦВЕТ</vt:lpstr>
      <vt:lpstr>СИНИЙ ЦВЕТ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jana-29@list.ru</cp:lastModifiedBy>
  <cp:revision>369</cp:revision>
  <cp:lastPrinted>2017-03-30T08:39:18Z</cp:lastPrinted>
  <dcterms:created xsi:type="dcterms:W3CDTF">2017-03-23T13:26:11Z</dcterms:created>
  <dcterms:modified xsi:type="dcterms:W3CDTF">2025-03-23T19:36:15Z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